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644" r:id="rId5"/>
    <p:sldId id="587" r:id="rId6"/>
    <p:sldId id="647" r:id="rId7"/>
    <p:sldId id="707" r:id="rId8"/>
    <p:sldId id="856" r:id="rId9"/>
    <p:sldId id="861" r:id="rId10"/>
    <p:sldId id="863" r:id="rId11"/>
    <p:sldId id="862" r:id="rId12"/>
    <p:sldId id="876" r:id="rId13"/>
    <p:sldId id="879" r:id="rId14"/>
    <p:sldId id="691" r:id="rId15"/>
    <p:sldId id="785" r:id="rId16"/>
    <p:sldId id="782" r:id="rId17"/>
    <p:sldId id="783" r:id="rId18"/>
    <p:sldId id="784" r:id="rId19"/>
    <p:sldId id="766" r:id="rId20"/>
    <p:sldId id="717" r:id="rId21"/>
    <p:sldId id="748" r:id="rId22"/>
    <p:sldId id="729" r:id="rId23"/>
    <p:sldId id="702" r:id="rId24"/>
    <p:sldId id="579" r:id="rId25"/>
    <p:sldId id="787" r:id="rId26"/>
    <p:sldId id="802" r:id="rId27"/>
    <p:sldId id="769" r:id="rId28"/>
    <p:sldId id="749" r:id="rId29"/>
    <p:sldId id="786" r:id="rId30"/>
    <p:sldId id="719" r:id="rId31"/>
    <p:sldId id="773" r:id="rId32"/>
    <p:sldId id="750" r:id="rId33"/>
    <p:sldId id="720" r:id="rId34"/>
    <p:sldId id="725" r:id="rId35"/>
    <p:sldId id="810" r:id="rId36"/>
    <p:sldId id="721" r:id="rId37"/>
    <p:sldId id="826" r:id="rId38"/>
    <p:sldId id="726" r:id="rId39"/>
    <p:sldId id="764" r:id="rId40"/>
    <p:sldId id="815" r:id="rId41"/>
    <p:sldId id="706" r:id="rId42"/>
    <p:sldId id="823" r:id="rId43"/>
    <p:sldId id="703" r:id="rId44"/>
    <p:sldId id="722" r:id="rId45"/>
    <p:sldId id="834" r:id="rId46"/>
    <p:sldId id="857" r:id="rId47"/>
    <p:sldId id="789" r:id="rId48"/>
    <p:sldId id="816" r:id="rId49"/>
    <p:sldId id="723" r:id="rId50"/>
    <p:sldId id="768" r:id="rId51"/>
    <p:sldId id="858" r:id="rId52"/>
    <p:sldId id="724" r:id="rId53"/>
    <p:sldId id="727" r:id="rId54"/>
    <p:sldId id="704" r:id="rId55"/>
    <p:sldId id="751" r:id="rId56"/>
    <p:sldId id="831" r:id="rId57"/>
    <p:sldId id="832" r:id="rId58"/>
    <p:sldId id="781" r:id="rId59"/>
    <p:sldId id="705" r:id="rId60"/>
    <p:sldId id="752" r:id="rId61"/>
    <p:sldId id="774" r:id="rId62"/>
    <p:sldId id="836" r:id="rId63"/>
    <p:sldId id="753" r:id="rId64"/>
    <p:sldId id="825" r:id="rId65"/>
    <p:sldId id="712" r:id="rId66"/>
    <p:sldId id="683" r:id="rId67"/>
    <p:sldId id="730" r:id="rId68"/>
    <p:sldId id="731" r:id="rId69"/>
    <p:sldId id="640" r:id="rId70"/>
    <p:sldId id="335" r:id="rId71"/>
  </p:sldIdLst>
  <p:sldSz cx="12192000" cy="6858000"/>
  <p:notesSz cx="6858000" cy="9144000"/>
  <p:custDataLst>
    <p:tags r:id="rId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CE6A4-2837-4AA7-A3F4-5A6D55B94B0C}" v="387" dt="2024-04-06T03:26:04.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CC6386-A0E0-4473-BA30-FF2925285C9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93E77E1-490D-42D0-8B5C-68ED5E8FBC09}">
      <dgm:prSet custT="1"/>
      <dgm:spPr/>
      <dgm:t>
        <a:bodyPr/>
        <a:lstStyle/>
        <a:p>
          <a:pPr>
            <a:lnSpc>
              <a:spcPct val="100000"/>
            </a:lnSpc>
            <a:spcAft>
              <a:spcPts val="0"/>
            </a:spcAft>
          </a:pPr>
          <a:r>
            <a:rPr lang="en-US" sz="4400" b="1" i="0" baseline="0" dirty="0"/>
            <a:t>Time Series Analysis</a:t>
          </a:r>
          <a:endParaRPr lang="en-US" sz="4400" dirty="0"/>
        </a:p>
      </dgm:t>
    </dgm:pt>
    <dgm:pt modelId="{ADC54670-A4DC-4673-8078-BAA085504ED5}" type="parTrans" cxnId="{AD94C4F3-C442-465C-9420-DFB8089C46B4}">
      <dgm:prSet/>
      <dgm:spPr/>
      <dgm:t>
        <a:bodyPr/>
        <a:lstStyle/>
        <a:p>
          <a:endParaRPr lang="en-US"/>
        </a:p>
      </dgm:t>
    </dgm:pt>
    <dgm:pt modelId="{94C710F3-3660-4638-AB9B-01D6977D7B05}" type="sibTrans" cxnId="{AD94C4F3-C442-465C-9420-DFB8089C46B4}">
      <dgm:prSet/>
      <dgm:spPr/>
      <dgm:t>
        <a:bodyPr/>
        <a:lstStyle/>
        <a:p>
          <a:endParaRPr lang="en-US"/>
        </a:p>
      </dgm:t>
    </dgm:pt>
    <dgm:pt modelId="{006FDA0C-149E-4D32-9D21-531487C5BC5E}">
      <dgm:prSet/>
      <dgm:spPr/>
      <dgm:t>
        <a:bodyPr/>
        <a:lstStyle/>
        <a:p>
          <a:pPr algn="l"/>
          <a:r>
            <a:rPr lang="en-US" b="1" i="0" baseline="0" dirty="0"/>
            <a:t>Advanced Data Analytics Course </a:t>
          </a:r>
          <a:r>
            <a:rPr lang="en-US" i="0" baseline="0" dirty="0"/>
            <a:t>prepares students for career-long growth in steadily advancing tools and techniques and provides emerging concepts in data analysis. </a:t>
          </a:r>
          <a:endParaRPr lang="en-US" dirty="0"/>
        </a:p>
      </dgm:t>
    </dgm:pt>
    <dgm:pt modelId="{F0A9C4C2-B832-4A21-A552-8133EC90DF90}" type="parTrans" cxnId="{787123E0-C12A-420E-AACA-98429CF382A1}">
      <dgm:prSet/>
      <dgm:spPr/>
      <dgm:t>
        <a:bodyPr/>
        <a:lstStyle/>
        <a:p>
          <a:endParaRPr lang="en-US"/>
        </a:p>
      </dgm:t>
    </dgm:pt>
    <dgm:pt modelId="{4C905B99-4AC6-4A27-B408-E5D55053D88F}" type="sibTrans" cxnId="{787123E0-C12A-420E-AACA-98429CF382A1}">
      <dgm:prSet/>
      <dgm:spPr/>
      <dgm:t>
        <a:bodyPr/>
        <a:lstStyle/>
        <a:p>
          <a:endParaRPr lang="en-US"/>
        </a:p>
      </dgm:t>
    </dgm:pt>
    <dgm:pt modelId="{C718F26B-A76F-48B2-84F0-A50A844C229D}">
      <dgm:prSet/>
      <dgm:spPr/>
      <dgm:t>
        <a:bodyPr/>
        <a:lstStyle/>
        <a:p>
          <a:pPr algn="l"/>
          <a:r>
            <a:rPr lang="en-US" i="0" baseline="0" dirty="0"/>
            <a:t>This course hones the mental and theoretical flexibility that will be required of analysts in the coming decades while grounding their approach firmly in ethical and organizational-need-focused practice. </a:t>
          </a:r>
          <a:endParaRPr lang="en-US" dirty="0"/>
        </a:p>
      </dgm:t>
    </dgm:pt>
    <dgm:pt modelId="{0915B98C-AAA6-43D9-9F1B-73BB9907D2B4}" type="parTrans" cxnId="{D83DE228-8CBD-4E7E-96A0-645DCE26D9E9}">
      <dgm:prSet/>
      <dgm:spPr/>
      <dgm:t>
        <a:bodyPr/>
        <a:lstStyle/>
        <a:p>
          <a:endParaRPr lang="en-US"/>
        </a:p>
      </dgm:t>
    </dgm:pt>
    <dgm:pt modelId="{E83B6C80-AD29-4876-9F15-33F810307BE5}" type="sibTrans" cxnId="{D83DE228-8CBD-4E7E-96A0-645DCE26D9E9}">
      <dgm:prSet/>
      <dgm:spPr/>
      <dgm:t>
        <a:bodyPr/>
        <a:lstStyle/>
        <a:p>
          <a:endParaRPr lang="en-US"/>
        </a:p>
      </dgm:t>
    </dgm:pt>
    <dgm:pt modelId="{41467016-F1FC-4136-9200-D31BCF0718F8}">
      <dgm:prSet custT="1"/>
      <dgm:spPr/>
      <dgm:t>
        <a:bodyPr/>
        <a:lstStyle/>
        <a:p>
          <a:endParaRPr lang="en-US" sz="2000" b="1" i="0" dirty="0"/>
        </a:p>
        <a:p>
          <a:r>
            <a:rPr lang="en-US" sz="2000" b="1" i="0" dirty="0"/>
            <a:t>Time series analysis </a:t>
          </a:r>
          <a:r>
            <a:rPr lang="en-US" sz="2000" b="0" i="0" dirty="0"/>
            <a:t>involves analyzing a sequence of data points collected over an interval of time. </a:t>
          </a:r>
          <a:endParaRPr lang="en-US" sz="2000" b="1" i="0" baseline="0" dirty="0"/>
        </a:p>
        <a:p>
          <a:r>
            <a:rPr lang="en-US" sz="2000" b="1" i="0" baseline="0" dirty="0"/>
            <a:t>Topics include: </a:t>
          </a:r>
          <a:endParaRPr lang="en-US" sz="2000" dirty="0"/>
        </a:p>
      </dgm:t>
    </dgm:pt>
    <dgm:pt modelId="{EEA9716F-9201-4DBB-89F6-22DBF3813146}" type="parTrans" cxnId="{66FCFDFA-029A-43CF-A7E0-0DCB95D7E21F}">
      <dgm:prSet/>
      <dgm:spPr/>
      <dgm:t>
        <a:bodyPr/>
        <a:lstStyle/>
        <a:p>
          <a:endParaRPr lang="en-US"/>
        </a:p>
      </dgm:t>
    </dgm:pt>
    <dgm:pt modelId="{CC365DA1-180F-4E7E-8CCF-E8B1FACD7522}" type="sibTrans" cxnId="{66FCFDFA-029A-43CF-A7E0-0DCB95D7E21F}">
      <dgm:prSet/>
      <dgm:spPr/>
      <dgm:t>
        <a:bodyPr/>
        <a:lstStyle/>
        <a:p>
          <a:endParaRPr lang="en-US"/>
        </a:p>
      </dgm:t>
    </dgm:pt>
    <dgm:pt modelId="{05F9635E-BC1F-4BE9-9982-9768EB01F27E}">
      <dgm:prSet custT="1"/>
      <dgm:spPr/>
      <dgm:t>
        <a:bodyPr/>
        <a:lstStyle/>
        <a:p>
          <a:r>
            <a:rPr lang="en-US" sz="2000" b="1" dirty="0">
              <a:solidFill>
                <a:schemeClr val="bg1">
                  <a:lumMod val="85000"/>
                </a:schemeClr>
              </a:solidFill>
            </a:rPr>
            <a:t>Stationarity</a:t>
          </a:r>
        </a:p>
      </dgm:t>
    </dgm:pt>
    <dgm:pt modelId="{F0F4EF48-DD18-458E-B5E0-380ABEB1E96F}" type="sibTrans" cxnId="{B9EE6823-F958-4888-920A-C57478D84B8D}">
      <dgm:prSet/>
      <dgm:spPr/>
      <dgm:t>
        <a:bodyPr/>
        <a:lstStyle/>
        <a:p>
          <a:endParaRPr lang="en-US"/>
        </a:p>
      </dgm:t>
    </dgm:pt>
    <dgm:pt modelId="{0622CA2E-376A-4678-A3AD-5F539FC07A51}" type="parTrans" cxnId="{B9EE6823-F958-4888-920A-C57478D84B8D}">
      <dgm:prSet/>
      <dgm:spPr/>
      <dgm:t>
        <a:bodyPr/>
        <a:lstStyle/>
        <a:p>
          <a:endParaRPr lang="en-US"/>
        </a:p>
      </dgm:t>
    </dgm:pt>
    <dgm:pt modelId="{E3483919-BE8A-44E7-A2BB-25712AAA5255}">
      <dgm:prSet custT="1"/>
      <dgm:spPr/>
      <dgm:t>
        <a:bodyPr/>
        <a:lstStyle/>
        <a:p>
          <a:r>
            <a:rPr lang="en-US" sz="2000" b="1" dirty="0">
              <a:solidFill>
                <a:schemeClr val="bg1">
                  <a:lumMod val="85000"/>
                </a:schemeClr>
              </a:solidFill>
            </a:rPr>
            <a:t>ARIMA </a:t>
          </a:r>
        </a:p>
      </dgm:t>
    </dgm:pt>
    <dgm:pt modelId="{BDB44BAC-7C8A-4269-845B-9E0361355291}" type="sibTrans" cxnId="{6DB7E09B-EE75-4A3F-B255-248759270EBA}">
      <dgm:prSet/>
      <dgm:spPr/>
      <dgm:t>
        <a:bodyPr/>
        <a:lstStyle/>
        <a:p>
          <a:endParaRPr lang="en-US"/>
        </a:p>
      </dgm:t>
    </dgm:pt>
    <dgm:pt modelId="{1C27CAD5-5C31-4F4C-AF18-8220EE79604B}" type="parTrans" cxnId="{6DB7E09B-EE75-4A3F-B255-248759270EBA}">
      <dgm:prSet/>
      <dgm:spPr/>
      <dgm:t>
        <a:bodyPr/>
        <a:lstStyle/>
        <a:p>
          <a:endParaRPr lang="en-US"/>
        </a:p>
      </dgm:t>
    </dgm:pt>
    <dgm:pt modelId="{EACE253B-C2A3-4C16-BD57-4EEDB3B6F3E0}">
      <dgm:prSet custT="1"/>
      <dgm:spPr/>
      <dgm:t>
        <a:bodyPr/>
        <a:lstStyle/>
        <a:p>
          <a:r>
            <a:rPr lang="en-US" sz="2000" dirty="0"/>
            <a:t>Model Evaluation</a:t>
          </a:r>
        </a:p>
      </dgm:t>
    </dgm:pt>
    <dgm:pt modelId="{D8DA8A27-BCCD-4ED3-84F2-62458899AEBF}" type="sibTrans" cxnId="{CEEA356A-531A-444D-8D5F-92A8D7794053}">
      <dgm:prSet/>
      <dgm:spPr/>
      <dgm:t>
        <a:bodyPr/>
        <a:lstStyle/>
        <a:p>
          <a:endParaRPr lang="en-US"/>
        </a:p>
      </dgm:t>
    </dgm:pt>
    <dgm:pt modelId="{5EB694FC-0F5A-45AA-A37B-D38179369CA1}" type="parTrans" cxnId="{CEEA356A-531A-444D-8D5F-92A8D7794053}">
      <dgm:prSet/>
      <dgm:spPr/>
      <dgm:t>
        <a:bodyPr/>
        <a:lstStyle/>
        <a:p>
          <a:endParaRPr lang="en-US"/>
        </a:p>
      </dgm:t>
    </dgm:pt>
    <dgm:pt modelId="{78CED0C5-7C81-4314-996B-8A8822BC8242}">
      <dgm:prSet custT="1"/>
      <dgm:spPr/>
      <dgm:t>
        <a:bodyPr/>
        <a:lstStyle/>
        <a:p>
          <a:r>
            <a:rPr lang="en-US" sz="2000" b="1" i="0" baseline="0" dirty="0">
              <a:solidFill>
                <a:schemeClr val="bg1">
                  <a:lumMod val="85000"/>
                </a:schemeClr>
              </a:solidFill>
            </a:rPr>
            <a:t>Autocorrelation, </a:t>
          </a:r>
          <a:endParaRPr lang="en-US" sz="2000" b="1" dirty="0">
            <a:solidFill>
              <a:schemeClr val="bg1">
                <a:lumMod val="85000"/>
              </a:schemeClr>
            </a:solidFill>
          </a:endParaRPr>
        </a:p>
      </dgm:t>
    </dgm:pt>
    <dgm:pt modelId="{EEF1DD74-1A56-4D19-BC52-D2839128CAA3}" type="parTrans" cxnId="{3F7E4C56-4040-4CED-87F0-39B04B9195F4}">
      <dgm:prSet/>
      <dgm:spPr/>
      <dgm:t>
        <a:bodyPr/>
        <a:lstStyle/>
        <a:p>
          <a:endParaRPr lang="en-US"/>
        </a:p>
      </dgm:t>
    </dgm:pt>
    <dgm:pt modelId="{6CBEB154-CBDF-45AA-BFBD-717F4671771B}" type="sibTrans" cxnId="{3F7E4C56-4040-4CED-87F0-39B04B9195F4}">
      <dgm:prSet/>
      <dgm:spPr/>
      <dgm:t>
        <a:bodyPr/>
        <a:lstStyle/>
        <a:p>
          <a:endParaRPr lang="en-US"/>
        </a:p>
      </dgm:t>
    </dgm:pt>
    <dgm:pt modelId="{A82F5015-C03D-48F3-9421-ABE24DFA8623}">
      <dgm:prSet custT="1"/>
      <dgm:spPr/>
      <dgm:t>
        <a:bodyPr/>
        <a:lstStyle/>
        <a:p>
          <a:r>
            <a:rPr lang="en-US" sz="2000" b="1" dirty="0">
              <a:solidFill>
                <a:schemeClr val="bg1">
                  <a:lumMod val="85000"/>
                </a:schemeClr>
              </a:solidFill>
            </a:rPr>
            <a:t>ACF/PACF</a:t>
          </a:r>
        </a:p>
      </dgm:t>
    </dgm:pt>
    <dgm:pt modelId="{55847BCC-C2B6-4B79-84CE-FD3AC872AAE1}" type="parTrans" cxnId="{E483E810-8EDD-4E20-9A4B-9864A5DE3D94}">
      <dgm:prSet/>
      <dgm:spPr/>
      <dgm:t>
        <a:bodyPr/>
        <a:lstStyle/>
        <a:p>
          <a:endParaRPr lang="en-US"/>
        </a:p>
      </dgm:t>
    </dgm:pt>
    <dgm:pt modelId="{36D96DBE-FC9F-4585-8368-CC29CCCE9D65}" type="sibTrans" cxnId="{E483E810-8EDD-4E20-9A4B-9864A5DE3D94}">
      <dgm:prSet/>
      <dgm:spPr/>
      <dgm:t>
        <a:bodyPr/>
        <a:lstStyle/>
        <a:p>
          <a:endParaRPr lang="en-US"/>
        </a:p>
      </dgm:t>
    </dgm:pt>
    <dgm:pt modelId="{D652D5CD-3BAE-4A67-A6C2-E6DD74C4E99F}">
      <dgm:prSet custT="1"/>
      <dgm:spPr/>
      <dgm:t>
        <a:bodyPr/>
        <a:lstStyle/>
        <a:p>
          <a:r>
            <a:rPr lang="en-US" sz="2000" b="1" dirty="0">
              <a:solidFill>
                <a:schemeClr val="bg1">
                  <a:lumMod val="85000"/>
                </a:schemeClr>
              </a:solidFill>
            </a:rPr>
            <a:t>Spectral Density</a:t>
          </a:r>
        </a:p>
      </dgm:t>
    </dgm:pt>
    <dgm:pt modelId="{B9E716A4-D4D4-4328-896E-E3524816D1DE}" type="parTrans" cxnId="{FF082EAB-9976-4E09-BA1F-0D5C8D6E0211}">
      <dgm:prSet/>
      <dgm:spPr/>
      <dgm:t>
        <a:bodyPr/>
        <a:lstStyle/>
        <a:p>
          <a:endParaRPr lang="en-US"/>
        </a:p>
      </dgm:t>
    </dgm:pt>
    <dgm:pt modelId="{3B9E014A-FE58-4673-AE02-C23DB68D19B8}" type="sibTrans" cxnId="{FF082EAB-9976-4E09-BA1F-0D5C8D6E0211}">
      <dgm:prSet/>
      <dgm:spPr/>
      <dgm:t>
        <a:bodyPr/>
        <a:lstStyle/>
        <a:p>
          <a:endParaRPr lang="en-US"/>
        </a:p>
      </dgm:t>
    </dgm:pt>
    <dgm:pt modelId="{40215E32-8D8A-4C6D-8B4B-CF383CD22B9B}">
      <dgm:prSet custT="1"/>
      <dgm:spPr/>
      <dgm:t>
        <a:bodyPr/>
        <a:lstStyle/>
        <a:p>
          <a:endParaRPr lang="en-US" sz="2000" dirty="0"/>
        </a:p>
      </dgm:t>
    </dgm:pt>
    <dgm:pt modelId="{8AB94A4C-C63A-4CE1-91E8-5D428D800EBE}" type="parTrans" cxnId="{766ABDC5-7CB5-4E2C-A0EE-DA9FCE883C0D}">
      <dgm:prSet/>
      <dgm:spPr/>
      <dgm:t>
        <a:bodyPr/>
        <a:lstStyle/>
        <a:p>
          <a:endParaRPr lang="en-US"/>
        </a:p>
      </dgm:t>
    </dgm:pt>
    <dgm:pt modelId="{B8560644-E003-4FE5-BFA9-EDB0AF3607A5}" type="sibTrans" cxnId="{766ABDC5-7CB5-4E2C-A0EE-DA9FCE883C0D}">
      <dgm:prSet/>
      <dgm:spPr/>
      <dgm:t>
        <a:bodyPr/>
        <a:lstStyle/>
        <a:p>
          <a:endParaRPr lang="en-US"/>
        </a:p>
      </dgm:t>
    </dgm:pt>
    <dgm:pt modelId="{3B3AAAF3-8841-490D-974B-E477588DB9A8}">
      <dgm:prSet custT="1"/>
      <dgm:spPr/>
      <dgm:t>
        <a:bodyPr/>
        <a:lstStyle/>
        <a:p>
          <a:endParaRPr lang="en-US" sz="2000" dirty="0"/>
        </a:p>
      </dgm:t>
    </dgm:pt>
    <dgm:pt modelId="{47D68136-6EB7-49DC-9EE7-DE89C2980C14}" type="parTrans" cxnId="{F1DE5AC3-50AD-4EBD-8BCB-A52072408C65}">
      <dgm:prSet/>
      <dgm:spPr/>
      <dgm:t>
        <a:bodyPr/>
        <a:lstStyle/>
        <a:p>
          <a:endParaRPr lang="en-US"/>
        </a:p>
      </dgm:t>
    </dgm:pt>
    <dgm:pt modelId="{5327EEFC-00D3-43A4-A30F-6EE4B9AD7936}" type="sibTrans" cxnId="{F1DE5AC3-50AD-4EBD-8BCB-A52072408C65}">
      <dgm:prSet/>
      <dgm:spPr/>
      <dgm:t>
        <a:bodyPr/>
        <a:lstStyle/>
        <a:p>
          <a:endParaRPr lang="en-US"/>
        </a:p>
      </dgm:t>
    </dgm:pt>
    <dgm:pt modelId="{5100415A-9E30-4E4D-95E8-9CB889D79DB0}">
      <dgm:prSet custT="1"/>
      <dgm:spPr/>
      <dgm:t>
        <a:bodyPr/>
        <a:lstStyle/>
        <a:p>
          <a:endParaRPr lang="en-US" sz="2000" dirty="0"/>
        </a:p>
      </dgm:t>
    </dgm:pt>
    <dgm:pt modelId="{4EE960F9-02FB-4FAA-B1C9-77F9BFE9D731}" type="parTrans" cxnId="{40E1A8EB-B8BA-4B69-94E4-88998EAEEB4F}">
      <dgm:prSet/>
      <dgm:spPr/>
      <dgm:t>
        <a:bodyPr/>
        <a:lstStyle/>
        <a:p>
          <a:endParaRPr lang="en-US"/>
        </a:p>
      </dgm:t>
    </dgm:pt>
    <dgm:pt modelId="{C4E22528-B2C0-486E-926A-485395D53AEF}" type="sibTrans" cxnId="{40E1A8EB-B8BA-4B69-94E4-88998EAEEB4F}">
      <dgm:prSet/>
      <dgm:spPr/>
      <dgm:t>
        <a:bodyPr/>
        <a:lstStyle/>
        <a:p>
          <a:endParaRPr lang="en-US"/>
        </a:p>
      </dgm:t>
    </dgm:pt>
    <dgm:pt modelId="{F0B79B48-9E5C-445F-BEEB-41F841FDEDA8}">
      <dgm:prSet custT="1"/>
      <dgm:spPr/>
      <dgm:t>
        <a:bodyPr/>
        <a:lstStyle/>
        <a:p>
          <a:endParaRPr lang="en-US" sz="2000" dirty="0"/>
        </a:p>
      </dgm:t>
    </dgm:pt>
    <dgm:pt modelId="{0D6B64DA-0FEC-4B5F-B423-06BED8216D13}" type="parTrans" cxnId="{7A930F06-B792-43C7-AC70-F5E08834F0F0}">
      <dgm:prSet/>
      <dgm:spPr/>
      <dgm:t>
        <a:bodyPr/>
        <a:lstStyle/>
        <a:p>
          <a:endParaRPr lang="en-US"/>
        </a:p>
      </dgm:t>
    </dgm:pt>
    <dgm:pt modelId="{4E2C4C0B-782E-42C4-A871-2B2F91F812E3}" type="sibTrans" cxnId="{7A930F06-B792-43C7-AC70-F5E08834F0F0}">
      <dgm:prSet/>
      <dgm:spPr/>
      <dgm:t>
        <a:bodyPr/>
        <a:lstStyle/>
        <a:p>
          <a:endParaRPr lang="en-US"/>
        </a:p>
      </dgm:t>
    </dgm:pt>
    <dgm:pt modelId="{0134536D-F887-4F5C-B5FE-E8AEF52B6A96}">
      <dgm:prSet custT="1"/>
      <dgm:spPr/>
      <dgm:t>
        <a:bodyPr/>
        <a:lstStyle/>
        <a:p>
          <a:endParaRPr lang="en-US" sz="2000" dirty="0"/>
        </a:p>
      </dgm:t>
    </dgm:pt>
    <dgm:pt modelId="{1B168744-D9A1-43BA-969C-D1FD47CF7A93}" type="parTrans" cxnId="{46B05818-0D78-4DB7-9219-576FFFB2D009}">
      <dgm:prSet/>
      <dgm:spPr/>
      <dgm:t>
        <a:bodyPr/>
        <a:lstStyle/>
        <a:p>
          <a:endParaRPr lang="en-US"/>
        </a:p>
      </dgm:t>
    </dgm:pt>
    <dgm:pt modelId="{5AE08A59-CDEF-4245-85D7-5F81F8E305B4}" type="sibTrans" cxnId="{46B05818-0D78-4DB7-9219-576FFFB2D009}">
      <dgm:prSet/>
      <dgm:spPr/>
      <dgm:t>
        <a:bodyPr/>
        <a:lstStyle/>
        <a:p>
          <a:endParaRPr lang="en-US"/>
        </a:p>
      </dgm:t>
    </dgm:pt>
    <dgm:pt modelId="{68334C3D-6E8F-4544-A479-750379C35BD5}">
      <dgm:prSet custT="1"/>
      <dgm:spPr/>
      <dgm:t>
        <a:bodyPr/>
        <a:lstStyle/>
        <a:p>
          <a:r>
            <a:rPr lang="en-US" sz="2000" b="1" dirty="0">
              <a:solidFill>
                <a:schemeClr val="bg1">
                  <a:lumMod val="85000"/>
                </a:schemeClr>
              </a:solidFill>
            </a:rPr>
            <a:t>Model Evaluation</a:t>
          </a:r>
        </a:p>
      </dgm:t>
    </dgm:pt>
    <dgm:pt modelId="{2668CC1C-072C-4205-BD83-F80BE5669413}" type="parTrans" cxnId="{0BD1DFBC-FC65-421C-90A9-727097A1EE41}">
      <dgm:prSet/>
      <dgm:spPr/>
      <dgm:t>
        <a:bodyPr/>
        <a:lstStyle/>
        <a:p>
          <a:endParaRPr lang="en-US"/>
        </a:p>
      </dgm:t>
    </dgm:pt>
    <dgm:pt modelId="{7C347A0B-5227-4F30-92A6-9C4DC9B8A8EE}" type="sibTrans" cxnId="{0BD1DFBC-FC65-421C-90A9-727097A1EE41}">
      <dgm:prSet/>
      <dgm:spPr/>
      <dgm:t>
        <a:bodyPr/>
        <a:lstStyle/>
        <a:p>
          <a:endParaRPr lang="en-US"/>
        </a:p>
      </dgm:t>
    </dgm:pt>
    <dgm:pt modelId="{8A41C99E-7278-4C46-B895-0575BF87DCA6}">
      <dgm:prSet custT="1"/>
      <dgm:spPr/>
      <dgm:t>
        <a:bodyPr/>
        <a:lstStyle/>
        <a:p>
          <a:r>
            <a:rPr lang="en-US" sz="2000" b="1" dirty="0">
              <a:solidFill>
                <a:schemeClr val="bg1">
                  <a:lumMod val="85000"/>
                </a:schemeClr>
              </a:solidFill>
            </a:rPr>
            <a:t>Train/Test Split</a:t>
          </a:r>
        </a:p>
      </dgm:t>
    </dgm:pt>
    <dgm:pt modelId="{E496F0F7-9984-4671-9A0B-DCEA8D52EB8C}" type="parTrans" cxnId="{D9709D18-3DB3-4350-A95A-7D8F2D1AB161}">
      <dgm:prSet/>
      <dgm:spPr/>
      <dgm:t>
        <a:bodyPr/>
        <a:lstStyle/>
        <a:p>
          <a:endParaRPr lang="en-US"/>
        </a:p>
      </dgm:t>
    </dgm:pt>
    <dgm:pt modelId="{57372A0A-E928-48E8-BC81-066F6542A2AD}" type="sibTrans" cxnId="{D9709D18-3DB3-4350-A95A-7D8F2D1AB161}">
      <dgm:prSet/>
      <dgm:spPr/>
      <dgm:t>
        <a:bodyPr/>
        <a:lstStyle/>
        <a:p>
          <a:endParaRPr lang="en-US"/>
        </a:p>
      </dgm:t>
    </dgm:pt>
    <dgm:pt modelId="{8EDA47AF-4370-438C-8FE9-69F079AFD7F6}">
      <dgm:prSet custT="1"/>
      <dgm:spPr/>
      <dgm:t>
        <a:bodyPr/>
        <a:lstStyle/>
        <a:p>
          <a:r>
            <a:rPr lang="en-US" sz="2000" b="1" dirty="0">
              <a:solidFill>
                <a:schemeClr val="bg1">
                  <a:lumMod val="85000"/>
                </a:schemeClr>
              </a:solidFill>
            </a:rPr>
            <a:t>Decomposition</a:t>
          </a:r>
        </a:p>
      </dgm:t>
    </dgm:pt>
    <dgm:pt modelId="{42775E25-A251-4CFC-A45E-E7820FE307AF}" type="parTrans" cxnId="{012EAF86-E470-4016-93B2-884C30CB6C0F}">
      <dgm:prSet/>
      <dgm:spPr/>
      <dgm:t>
        <a:bodyPr/>
        <a:lstStyle/>
        <a:p>
          <a:endParaRPr lang="en-US"/>
        </a:p>
      </dgm:t>
    </dgm:pt>
    <dgm:pt modelId="{C2AD4A9D-B51B-445F-8D4B-D1F57CF67FAB}" type="sibTrans" cxnId="{012EAF86-E470-4016-93B2-884C30CB6C0F}">
      <dgm:prSet/>
      <dgm:spPr/>
      <dgm:t>
        <a:bodyPr/>
        <a:lstStyle/>
        <a:p>
          <a:endParaRPr lang="en-US"/>
        </a:p>
      </dgm:t>
    </dgm:pt>
    <dgm:pt modelId="{2EF31DE1-27E4-406E-9E93-EB50FA277FDA}">
      <dgm:prSet custT="1"/>
      <dgm:spPr/>
      <dgm:t>
        <a:bodyPr/>
        <a:lstStyle/>
        <a:p>
          <a:r>
            <a:rPr lang="en-US" sz="2000" b="1" dirty="0">
              <a:solidFill>
                <a:schemeClr val="bg1">
                  <a:lumMod val="85000"/>
                </a:schemeClr>
              </a:solidFill>
            </a:rPr>
            <a:t>Forecasting</a:t>
          </a:r>
        </a:p>
      </dgm:t>
    </dgm:pt>
    <dgm:pt modelId="{077BBD5F-9B61-4729-A081-D46BE5926FF7}" type="parTrans" cxnId="{7D8509EE-45B5-4069-A245-45FC10C277CF}">
      <dgm:prSet/>
      <dgm:spPr/>
      <dgm:t>
        <a:bodyPr/>
        <a:lstStyle/>
        <a:p>
          <a:endParaRPr lang="en-US"/>
        </a:p>
      </dgm:t>
    </dgm:pt>
    <dgm:pt modelId="{EA9A74E8-4164-4EE1-970E-50665417ACF0}" type="sibTrans" cxnId="{7D8509EE-45B5-4069-A245-45FC10C277CF}">
      <dgm:prSet/>
      <dgm:spPr/>
      <dgm:t>
        <a:bodyPr/>
        <a:lstStyle/>
        <a:p>
          <a:endParaRPr lang="en-US"/>
        </a:p>
      </dgm:t>
    </dgm:pt>
    <dgm:pt modelId="{EEFE0C97-2CB2-428E-82FF-1472806CB198}" type="pres">
      <dgm:prSet presAssocID="{24CC6386-A0E0-4473-BA30-FF2925285C92}" presName="diagram" presStyleCnt="0">
        <dgm:presLayoutVars>
          <dgm:dir/>
          <dgm:resizeHandles val="exact"/>
        </dgm:presLayoutVars>
      </dgm:prSet>
      <dgm:spPr/>
    </dgm:pt>
    <dgm:pt modelId="{097CFC3B-F4F6-440C-B527-47C93AA89850}" type="pres">
      <dgm:prSet presAssocID="{F93E77E1-490D-42D0-8B5C-68ED5E8FBC09}" presName="node" presStyleLbl="node1" presStyleIdx="0" presStyleCnt="4" custScaleX="129778" custScaleY="501264" custLinFactY="-83667" custLinFactNeighborX="4413" custLinFactNeighborY="-100000">
        <dgm:presLayoutVars>
          <dgm:bulletEnabled val="1"/>
        </dgm:presLayoutVars>
      </dgm:prSet>
      <dgm:spPr/>
    </dgm:pt>
    <dgm:pt modelId="{FBE6D157-D27D-4A25-994E-EA956BD971E4}" type="pres">
      <dgm:prSet presAssocID="{94C710F3-3660-4638-AB9B-01D6977D7B05}" presName="sibTrans" presStyleCnt="0"/>
      <dgm:spPr/>
    </dgm:pt>
    <dgm:pt modelId="{A6F70264-A6D8-489C-9BC6-88D0C4591B25}" type="pres">
      <dgm:prSet presAssocID="{006FDA0C-149E-4D32-9D21-531487C5BC5E}" presName="node" presStyleLbl="node1" presStyleIdx="1" presStyleCnt="4" custScaleX="145309" custScaleY="498337" custLinFactX="30302" custLinFactNeighborX="100000" custLinFactNeighborY="-56289">
        <dgm:presLayoutVars>
          <dgm:bulletEnabled val="1"/>
        </dgm:presLayoutVars>
      </dgm:prSet>
      <dgm:spPr/>
    </dgm:pt>
    <dgm:pt modelId="{3DD46445-79D9-4861-BF2B-0DF35931E99F}" type="pres">
      <dgm:prSet presAssocID="{4C905B99-4AC6-4A27-B408-E5D55053D88F}" presName="sibTrans" presStyleCnt="0"/>
      <dgm:spPr/>
    </dgm:pt>
    <dgm:pt modelId="{4E8FCEBB-A98D-4C8D-BA0D-C20C23534936}" type="pres">
      <dgm:prSet presAssocID="{C718F26B-A76F-48B2-84F0-A50A844C229D}" presName="node" presStyleLbl="node1" presStyleIdx="2" presStyleCnt="4" custScaleX="143260" custScaleY="496173" custLinFactX="25653" custLinFactY="-96369" custLinFactNeighborX="100000" custLinFactNeighborY="-100000">
        <dgm:presLayoutVars>
          <dgm:bulletEnabled val="1"/>
        </dgm:presLayoutVars>
      </dgm:prSet>
      <dgm:spPr/>
    </dgm:pt>
    <dgm:pt modelId="{1363C05A-C69D-4EAF-AA4B-C3B0E85AC057}" type="pres">
      <dgm:prSet presAssocID="{E83B6C80-AD29-4876-9F15-33F810307BE5}" presName="sibTrans" presStyleCnt="0"/>
      <dgm:spPr/>
    </dgm:pt>
    <dgm:pt modelId="{188F1EE5-B9EC-4796-A007-81C78F28E318}" type="pres">
      <dgm:prSet presAssocID="{41467016-F1FC-4136-9200-D31BCF0718F8}" presName="node" presStyleLbl="node1" presStyleIdx="3" presStyleCnt="4" custScaleX="129031" custScaleY="501889" custLinFactX="-110708" custLinFactNeighborX="-200000" custLinFactNeighborY="-32435">
        <dgm:presLayoutVars>
          <dgm:bulletEnabled val="1"/>
        </dgm:presLayoutVars>
      </dgm:prSet>
      <dgm:spPr/>
    </dgm:pt>
  </dgm:ptLst>
  <dgm:cxnLst>
    <dgm:cxn modelId="{9AFB2403-E963-4C7E-9F73-AEC88D5D7730}" type="presOf" srcId="{F93E77E1-490D-42D0-8B5C-68ED5E8FBC09}" destId="{097CFC3B-F4F6-440C-B527-47C93AA89850}" srcOrd="0" destOrd="0" presId="urn:microsoft.com/office/officeart/2005/8/layout/default"/>
    <dgm:cxn modelId="{7A930F06-B792-43C7-AC70-F5E08834F0F0}" srcId="{41467016-F1FC-4136-9200-D31BCF0718F8}" destId="{F0B79B48-9E5C-445F-BEEB-41F841FDEDA8}" srcOrd="9" destOrd="0" parTransId="{0D6B64DA-0FEC-4B5F-B423-06BED8216D13}" sibTransId="{4E2C4C0B-782E-42C4-A871-2B2F91F812E3}"/>
    <dgm:cxn modelId="{67101C10-E039-4E20-B52F-14E8A2EB97FB}" type="presOf" srcId="{8EDA47AF-4370-438C-8FE9-69F079AFD7F6}" destId="{188F1EE5-B9EC-4796-A007-81C78F28E318}" srcOrd="0" destOrd="6" presId="urn:microsoft.com/office/officeart/2005/8/layout/default"/>
    <dgm:cxn modelId="{E483E810-8EDD-4E20-9A4B-9864A5DE3D94}" srcId="{41467016-F1FC-4136-9200-D31BCF0718F8}" destId="{A82F5015-C03D-48F3-9421-ABE24DFA8623}" srcOrd="2" destOrd="0" parTransId="{55847BCC-C2B6-4B79-84CE-FD3AC872AAE1}" sibTransId="{36D96DBE-FC9F-4585-8368-CC29CCCE9D65}"/>
    <dgm:cxn modelId="{83C17418-7DBE-4355-BD94-AE3C1D9DC55C}" type="presOf" srcId="{40215E32-8D8A-4C6D-8B4B-CF383CD22B9B}" destId="{188F1EE5-B9EC-4796-A007-81C78F28E318}" srcOrd="0" destOrd="14" presId="urn:microsoft.com/office/officeart/2005/8/layout/default"/>
    <dgm:cxn modelId="{46B05818-0D78-4DB7-9219-576FFFB2D009}" srcId="{41467016-F1FC-4136-9200-D31BCF0718F8}" destId="{0134536D-F887-4F5C-B5FE-E8AEF52B6A96}" srcOrd="10" destOrd="0" parTransId="{1B168744-D9A1-43BA-969C-D1FD47CF7A93}" sibTransId="{5AE08A59-CDEF-4245-85D7-5F81F8E305B4}"/>
    <dgm:cxn modelId="{D9709D18-3DB3-4350-A95A-7D8F2D1AB161}" srcId="{41467016-F1FC-4136-9200-D31BCF0718F8}" destId="{8A41C99E-7278-4C46-B895-0575BF87DCA6}" srcOrd="4" destOrd="0" parTransId="{E496F0F7-9984-4671-9A0B-DCEA8D52EB8C}" sibTransId="{57372A0A-E928-48E8-BC81-066F6542A2AD}"/>
    <dgm:cxn modelId="{B9EE6823-F958-4888-920A-C57478D84B8D}" srcId="{41467016-F1FC-4136-9200-D31BCF0718F8}" destId="{05F9635E-BC1F-4BE9-9982-9768EB01F27E}" srcOrd="0" destOrd="0" parTransId="{0622CA2E-376A-4678-A3AD-5F539FC07A51}" sibTransId="{F0F4EF48-DD18-458E-B5E0-380ABEB1E96F}"/>
    <dgm:cxn modelId="{D83DE228-8CBD-4E7E-96A0-645DCE26D9E9}" srcId="{24CC6386-A0E0-4473-BA30-FF2925285C92}" destId="{C718F26B-A76F-48B2-84F0-A50A844C229D}" srcOrd="2" destOrd="0" parTransId="{0915B98C-AAA6-43D9-9F1B-73BB9907D2B4}" sibTransId="{E83B6C80-AD29-4876-9F15-33F810307BE5}"/>
    <dgm:cxn modelId="{533F8431-FCF4-46E5-9783-AFB3B1CF44F4}" type="presOf" srcId="{C718F26B-A76F-48B2-84F0-A50A844C229D}" destId="{4E8FCEBB-A98D-4C8D-BA0D-C20C23534936}" srcOrd="0" destOrd="0" presId="urn:microsoft.com/office/officeart/2005/8/layout/default"/>
    <dgm:cxn modelId="{F93F223A-5532-4FD5-9BB1-61D9E288EAF7}" type="presOf" srcId="{E3483919-BE8A-44E7-A2BB-25712AAA5255}" destId="{188F1EE5-B9EC-4796-A007-81C78F28E318}" srcOrd="0" destOrd="7" presId="urn:microsoft.com/office/officeart/2005/8/layout/default"/>
    <dgm:cxn modelId="{37EEA264-2FC2-441B-AA38-8C61EF42129F}" type="presOf" srcId="{24CC6386-A0E0-4473-BA30-FF2925285C92}" destId="{EEFE0C97-2CB2-428E-82FF-1472806CB198}" srcOrd="0" destOrd="0" presId="urn:microsoft.com/office/officeart/2005/8/layout/default"/>
    <dgm:cxn modelId="{97F18F46-84DF-471F-9F78-9570DE91C219}" type="presOf" srcId="{68334C3D-6E8F-4544-A479-750379C35BD5}" destId="{188F1EE5-B9EC-4796-A007-81C78F28E318}" srcOrd="0" destOrd="9" presId="urn:microsoft.com/office/officeart/2005/8/layout/default"/>
    <dgm:cxn modelId="{2B95A147-4F1F-4295-8AD2-B753643514A4}" type="presOf" srcId="{D652D5CD-3BAE-4A67-A6C2-E6DD74C4E99F}" destId="{188F1EE5-B9EC-4796-A007-81C78F28E318}" srcOrd="0" destOrd="4" presId="urn:microsoft.com/office/officeart/2005/8/layout/default"/>
    <dgm:cxn modelId="{CEEA356A-531A-444D-8D5F-92A8D7794053}" srcId="{41467016-F1FC-4136-9200-D31BCF0718F8}" destId="{EACE253B-C2A3-4C16-BD57-4EEDB3B6F3E0}" srcOrd="14" destOrd="0" parTransId="{5EB694FC-0F5A-45AA-A37B-D38179369CA1}" sibTransId="{D8DA8A27-BCCD-4ED3-84F2-62458899AEBF}"/>
    <dgm:cxn modelId="{3CF99D55-D1D7-43E4-BE44-96EC2876FC10}" type="presOf" srcId="{F0B79B48-9E5C-445F-BEEB-41F841FDEDA8}" destId="{188F1EE5-B9EC-4796-A007-81C78F28E318}" srcOrd="0" destOrd="10" presId="urn:microsoft.com/office/officeart/2005/8/layout/default"/>
    <dgm:cxn modelId="{3F7E4C56-4040-4CED-87F0-39B04B9195F4}" srcId="{41467016-F1FC-4136-9200-D31BCF0718F8}" destId="{78CED0C5-7C81-4314-996B-8A8822BC8242}" srcOrd="1" destOrd="0" parTransId="{EEF1DD74-1A56-4D19-BC52-D2839128CAA3}" sibTransId="{6CBEB154-CBDF-45AA-BFBD-717F4671771B}"/>
    <dgm:cxn modelId="{012EAF86-E470-4016-93B2-884C30CB6C0F}" srcId="{41467016-F1FC-4136-9200-D31BCF0718F8}" destId="{8EDA47AF-4370-438C-8FE9-69F079AFD7F6}" srcOrd="5" destOrd="0" parTransId="{42775E25-A251-4CFC-A45E-E7820FE307AF}" sibTransId="{C2AD4A9D-B51B-445F-8D4B-D1F57CF67FAB}"/>
    <dgm:cxn modelId="{D711279A-B3C5-4923-B27D-ADA581CE2D18}" type="presOf" srcId="{0134536D-F887-4F5C-B5FE-E8AEF52B6A96}" destId="{188F1EE5-B9EC-4796-A007-81C78F28E318}" srcOrd="0" destOrd="11" presId="urn:microsoft.com/office/officeart/2005/8/layout/default"/>
    <dgm:cxn modelId="{6DB7E09B-EE75-4A3F-B255-248759270EBA}" srcId="{41467016-F1FC-4136-9200-D31BCF0718F8}" destId="{E3483919-BE8A-44E7-A2BB-25712AAA5255}" srcOrd="6" destOrd="0" parTransId="{1C27CAD5-5C31-4F4C-AF18-8220EE79604B}" sibTransId="{BDB44BAC-7C8A-4269-845B-9E0361355291}"/>
    <dgm:cxn modelId="{FF082EAB-9976-4E09-BA1F-0D5C8D6E0211}" srcId="{41467016-F1FC-4136-9200-D31BCF0718F8}" destId="{D652D5CD-3BAE-4A67-A6C2-E6DD74C4E99F}" srcOrd="3" destOrd="0" parTransId="{B9E716A4-D4D4-4328-896E-E3524816D1DE}" sibTransId="{3B9E014A-FE58-4673-AE02-C23DB68D19B8}"/>
    <dgm:cxn modelId="{C6B9B2AC-8460-4A0F-A543-F1268329E46C}" type="presOf" srcId="{5100415A-9E30-4E4D-95E8-9CB889D79DB0}" destId="{188F1EE5-B9EC-4796-A007-81C78F28E318}" srcOrd="0" destOrd="12" presId="urn:microsoft.com/office/officeart/2005/8/layout/default"/>
    <dgm:cxn modelId="{9C5802AD-9665-444C-A9F3-1F846AABC696}" type="presOf" srcId="{A82F5015-C03D-48F3-9421-ABE24DFA8623}" destId="{188F1EE5-B9EC-4796-A007-81C78F28E318}" srcOrd="0" destOrd="3" presId="urn:microsoft.com/office/officeart/2005/8/layout/default"/>
    <dgm:cxn modelId="{0BD1DFBC-FC65-421C-90A9-727097A1EE41}" srcId="{41467016-F1FC-4136-9200-D31BCF0718F8}" destId="{68334C3D-6E8F-4544-A479-750379C35BD5}" srcOrd="8" destOrd="0" parTransId="{2668CC1C-072C-4205-BD83-F80BE5669413}" sibTransId="{7C347A0B-5227-4F30-92A6-9C4DC9B8A8EE}"/>
    <dgm:cxn modelId="{F1DE5AC3-50AD-4EBD-8BCB-A52072408C65}" srcId="{41467016-F1FC-4136-9200-D31BCF0718F8}" destId="{3B3AAAF3-8841-490D-974B-E477588DB9A8}" srcOrd="12" destOrd="0" parTransId="{47D68136-6EB7-49DC-9EE7-DE89C2980C14}" sibTransId="{5327EEFC-00D3-43A4-A30F-6EE4B9AD7936}"/>
    <dgm:cxn modelId="{B4A0FEC4-A13F-474F-90A5-0C36A2AF9A39}" type="presOf" srcId="{8A41C99E-7278-4C46-B895-0575BF87DCA6}" destId="{188F1EE5-B9EC-4796-A007-81C78F28E318}" srcOrd="0" destOrd="5" presId="urn:microsoft.com/office/officeart/2005/8/layout/default"/>
    <dgm:cxn modelId="{766ABDC5-7CB5-4E2C-A0EE-DA9FCE883C0D}" srcId="{41467016-F1FC-4136-9200-D31BCF0718F8}" destId="{40215E32-8D8A-4C6D-8B4B-CF383CD22B9B}" srcOrd="13" destOrd="0" parTransId="{8AB94A4C-C63A-4CE1-91E8-5D428D800EBE}" sibTransId="{B8560644-E003-4FE5-BFA9-EDB0AF3607A5}"/>
    <dgm:cxn modelId="{C4757DDD-AF84-40C7-AC9B-E1EC2D6C7336}" type="presOf" srcId="{41467016-F1FC-4136-9200-D31BCF0718F8}" destId="{188F1EE5-B9EC-4796-A007-81C78F28E318}" srcOrd="0" destOrd="0" presId="urn:microsoft.com/office/officeart/2005/8/layout/default"/>
    <dgm:cxn modelId="{077017DE-9D43-430C-87F9-52E93E72375A}" type="presOf" srcId="{2EF31DE1-27E4-406E-9E93-EB50FA277FDA}" destId="{188F1EE5-B9EC-4796-A007-81C78F28E318}" srcOrd="0" destOrd="8" presId="urn:microsoft.com/office/officeart/2005/8/layout/default"/>
    <dgm:cxn modelId="{45E1C0DE-0CE0-4C14-89A2-09655F380D04}" type="presOf" srcId="{EACE253B-C2A3-4C16-BD57-4EEDB3B6F3E0}" destId="{188F1EE5-B9EC-4796-A007-81C78F28E318}" srcOrd="0" destOrd="15" presId="urn:microsoft.com/office/officeart/2005/8/layout/default"/>
    <dgm:cxn modelId="{C4F777DF-72E0-4B66-8F27-4F05917BDC57}" type="presOf" srcId="{05F9635E-BC1F-4BE9-9982-9768EB01F27E}" destId="{188F1EE5-B9EC-4796-A007-81C78F28E318}" srcOrd="0" destOrd="1" presId="urn:microsoft.com/office/officeart/2005/8/layout/default"/>
    <dgm:cxn modelId="{787123E0-C12A-420E-AACA-98429CF382A1}" srcId="{24CC6386-A0E0-4473-BA30-FF2925285C92}" destId="{006FDA0C-149E-4D32-9D21-531487C5BC5E}" srcOrd="1" destOrd="0" parTransId="{F0A9C4C2-B832-4A21-A552-8133EC90DF90}" sibTransId="{4C905B99-4AC6-4A27-B408-E5D55053D88F}"/>
    <dgm:cxn modelId="{36886AE9-1978-483D-9D40-7F34B4207099}" type="presOf" srcId="{006FDA0C-149E-4D32-9D21-531487C5BC5E}" destId="{A6F70264-A6D8-489C-9BC6-88D0C4591B25}" srcOrd="0" destOrd="0" presId="urn:microsoft.com/office/officeart/2005/8/layout/default"/>
    <dgm:cxn modelId="{40E1A8EB-B8BA-4B69-94E4-88998EAEEB4F}" srcId="{41467016-F1FC-4136-9200-D31BCF0718F8}" destId="{5100415A-9E30-4E4D-95E8-9CB889D79DB0}" srcOrd="11" destOrd="0" parTransId="{4EE960F9-02FB-4FAA-B1C9-77F9BFE9D731}" sibTransId="{C4E22528-B2C0-486E-926A-485395D53AEF}"/>
    <dgm:cxn modelId="{7D8509EE-45B5-4069-A245-45FC10C277CF}" srcId="{41467016-F1FC-4136-9200-D31BCF0718F8}" destId="{2EF31DE1-27E4-406E-9E93-EB50FA277FDA}" srcOrd="7" destOrd="0" parTransId="{077BBD5F-9B61-4729-A081-D46BE5926FF7}" sibTransId="{EA9A74E8-4164-4EE1-970E-50665417ACF0}"/>
    <dgm:cxn modelId="{AD94C4F3-C442-465C-9420-DFB8089C46B4}" srcId="{24CC6386-A0E0-4473-BA30-FF2925285C92}" destId="{F93E77E1-490D-42D0-8B5C-68ED5E8FBC09}" srcOrd="0" destOrd="0" parTransId="{ADC54670-A4DC-4673-8078-BAA085504ED5}" sibTransId="{94C710F3-3660-4638-AB9B-01D6977D7B05}"/>
    <dgm:cxn modelId="{580825F6-83DF-45AA-8622-73F6B1F62DC1}" type="presOf" srcId="{78CED0C5-7C81-4314-996B-8A8822BC8242}" destId="{188F1EE5-B9EC-4796-A007-81C78F28E318}" srcOrd="0" destOrd="2" presId="urn:microsoft.com/office/officeart/2005/8/layout/default"/>
    <dgm:cxn modelId="{790B47F6-F43B-410D-9829-4DE3C6071396}" type="presOf" srcId="{3B3AAAF3-8841-490D-974B-E477588DB9A8}" destId="{188F1EE5-B9EC-4796-A007-81C78F28E318}" srcOrd="0" destOrd="13" presId="urn:microsoft.com/office/officeart/2005/8/layout/default"/>
    <dgm:cxn modelId="{66FCFDFA-029A-43CF-A7E0-0DCB95D7E21F}" srcId="{24CC6386-A0E0-4473-BA30-FF2925285C92}" destId="{41467016-F1FC-4136-9200-D31BCF0718F8}" srcOrd="3" destOrd="0" parTransId="{EEA9716F-9201-4DBB-89F6-22DBF3813146}" sibTransId="{CC365DA1-180F-4E7E-8CCF-E8B1FACD7522}"/>
    <dgm:cxn modelId="{D521BA66-F329-4318-9010-3936A524F100}" type="presParOf" srcId="{EEFE0C97-2CB2-428E-82FF-1472806CB198}" destId="{097CFC3B-F4F6-440C-B527-47C93AA89850}" srcOrd="0" destOrd="0" presId="urn:microsoft.com/office/officeart/2005/8/layout/default"/>
    <dgm:cxn modelId="{AB0666F6-09D6-4583-B49E-4FD50AA054B0}" type="presParOf" srcId="{EEFE0C97-2CB2-428E-82FF-1472806CB198}" destId="{FBE6D157-D27D-4A25-994E-EA956BD971E4}" srcOrd="1" destOrd="0" presId="urn:microsoft.com/office/officeart/2005/8/layout/default"/>
    <dgm:cxn modelId="{E15F9623-13E1-47ED-87AE-77B40A927176}" type="presParOf" srcId="{EEFE0C97-2CB2-428E-82FF-1472806CB198}" destId="{A6F70264-A6D8-489C-9BC6-88D0C4591B25}" srcOrd="2" destOrd="0" presId="urn:microsoft.com/office/officeart/2005/8/layout/default"/>
    <dgm:cxn modelId="{8EA399A9-CFCF-4213-8169-C2E8E5ED81F4}" type="presParOf" srcId="{EEFE0C97-2CB2-428E-82FF-1472806CB198}" destId="{3DD46445-79D9-4861-BF2B-0DF35931E99F}" srcOrd="3" destOrd="0" presId="urn:microsoft.com/office/officeart/2005/8/layout/default"/>
    <dgm:cxn modelId="{8261CF61-7CDA-4307-8421-86F2C30294C3}" type="presParOf" srcId="{EEFE0C97-2CB2-428E-82FF-1472806CB198}" destId="{4E8FCEBB-A98D-4C8D-BA0D-C20C23534936}" srcOrd="4" destOrd="0" presId="urn:microsoft.com/office/officeart/2005/8/layout/default"/>
    <dgm:cxn modelId="{EE5A3653-9167-47C6-A035-4D0FB5144E8C}" type="presParOf" srcId="{EEFE0C97-2CB2-428E-82FF-1472806CB198}" destId="{1363C05A-C69D-4EAF-AA4B-C3B0E85AC057}" srcOrd="5" destOrd="0" presId="urn:microsoft.com/office/officeart/2005/8/layout/default"/>
    <dgm:cxn modelId="{690087FE-B3BC-458C-A257-1B12D53DD3A2}" type="presParOf" srcId="{EEFE0C97-2CB2-428E-82FF-1472806CB198}" destId="{188F1EE5-B9EC-4796-A007-81C78F28E318}"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CFC3B-F4F6-440C-B527-47C93AA89850}">
      <dsp:nvSpPr>
        <dsp:cNvPr id="0" name=""/>
        <dsp:cNvSpPr/>
      </dsp:nvSpPr>
      <dsp:spPr>
        <a:xfrm>
          <a:off x="84836" y="0"/>
          <a:ext cx="2403108" cy="55691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100000"/>
            </a:lnSpc>
            <a:spcBef>
              <a:spcPct val="0"/>
            </a:spcBef>
            <a:spcAft>
              <a:spcPts val="0"/>
            </a:spcAft>
            <a:buNone/>
          </a:pPr>
          <a:r>
            <a:rPr lang="en-US" sz="4400" b="1" i="0" kern="1200" baseline="0" dirty="0"/>
            <a:t>Time Series Analysis</a:t>
          </a:r>
          <a:endParaRPr lang="en-US" sz="4400" kern="1200" dirty="0"/>
        </a:p>
      </dsp:txBody>
      <dsp:txXfrm>
        <a:off x="84836" y="0"/>
        <a:ext cx="2403108" cy="5569165"/>
      </dsp:txXfrm>
    </dsp:sp>
    <dsp:sp modelId="{A6F70264-A6D8-489C-9BC6-88D0C4591B25}">
      <dsp:nvSpPr>
        <dsp:cNvPr id="0" name=""/>
        <dsp:cNvSpPr/>
      </dsp:nvSpPr>
      <dsp:spPr>
        <a:xfrm>
          <a:off x="5004212" y="0"/>
          <a:ext cx="2690697" cy="55366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0" kern="1200" baseline="0" dirty="0"/>
            <a:t>Advanced Data Analytics Course </a:t>
          </a:r>
          <a:r>
            <a:rPr lang="en-US" sz="2700" i="0" kern="1200" baseline="0" dirty="0"/>
            <a:t>prepares students for career-long growth in steadily advancing tools and techniques and provides emerging concepts in data analysis. </a:t>
          </a:r>
          <a:endParaRPr lang="en-US" sz="2700" kern="1200" dirty="0"/>
        </a:p>
      </dsp:txBody>
      <dsp:txXfrm>
        <a:off x="5004212" y="0"/>
        <a:ext cx="2690697" cy="5536645"/>
      </dsp:txXfrm>
    </dsp:sp>
    <dsp:sp modelId="{4E8FCEBB-A98D-4C8D-BA0D-C20C23534936}">
      <dsp:nvSpPr>
        <dsp:cNvPr id="0" name=""/>
        <dsp:cNvSpPr/>
      </dsp:nvSpPr>
      <dsp:spPr>
        <a:xfrm>
          <a:off x="7793994" y="0"/>
          <a:ext cx="2652755" cy="55126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i="0" kern="1200" baseline="0" dirty="0"/>
            <a:t>This course hones the mental and theoretical flexibility that will be required of analysts in the coming decades while grounding their approach firmly in ethical and organizational-need-focused practice. </a:t>
          </a:r>
          <a:endParaRPr lang="en-US" sz="2700" kern="1200" dirty="0"/>
        </a:p>
      </dsp:txBody>
      <dsp:txXfrm>
        <a:off x="7793994" y="0"/>
        <a:ext cx="2652755" cy="5512603"/>
      </dsp:txXfrm>
    </dsp:sp>
    <dsp:sp modelId="{188F1EE5-B9EC-4796-A007-81C78F28E318}">
      <dsp:nvSpPr>
        <dsp:cNvPr id="0" name=""/>
        <dsp:cNvSpPr/>
      </dsp:nvSpPr>
      <dsp:spPr>
        <a:xfrm>
          <a:off x="2551792" y="0"/>
          <a:ext cx="2389276" cy="55761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b="1" i="0" kern="1200" dirty="0"/>
        </a:p>
        <a:p>
          <a:pPr marL="0" lvl="0" indent="0" algn="l" defTabSz="889000">
            <a:lnSpc>
              <a:spcPct val="90000"/>
            </a:lnSpc>
            <a:spcBef>
              <a:spcPct val="0"/>
            </a:spcBef>
            <a:spcAft>
              <a:spcPct val="35000"/>
            </a:spcAft>
            <a:buNone/>
          </a:pPr>
          <a:r>
            <a:rPr lang="en-US" sz="2000" b="1" i="0" kern="1200" dirty="0"/>
            <a:t>Time series analysis </a:t>
          </a:r>
          <a:r>
            <a:rPr lang="en-US" sz="2000" b="0" i="0" kern="1200" dirty="0"/>
            <a:t>involves analyzing a sequence of data points collected over an interval of time. </a:t>
          </a:r>
          <a:endParaRPr lang="en-US" sz="2000" b="1" i="0" kern="1200" baseline="0" dirty="0"/>
        </a:p>
        <a:p>
          <a:pPr marL="0" lvl="0" indent="0" algn="l" defTabSz="889000">
            <a:lnSpc>
              <a:spcPct val="90000"/>
            </a:lnSpc>
            <a:spcBef>
              <a:spcPct val="0"/>
            </a:spcBef>
            <a:spcAft>
              <a:spcPct val="35000"/>
            </a:spcAft>
            <a:buNone/>
          </a:pPr>
          <a:r>
            <a:rPr lang="en-US" sz="2000" b="1" i="0" kern="1200" baseline="0" dirty="0"/>
            <a:t>Topics include: </a:t>
          </a:r>
          <a:endParaRPr lang="en-US" sz="2000" kern="1200" dirty="0"/>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Stationarity</a:t>
          </a:r>
        </a:p>
        <a:p>
          <a:pPr marL="228600" lvl="1" indent="-228600" algn="l" defTabSz="889000">
            <a:lnSpc>
              <a:spcPct val="90000"/>
            </a:lnSpc>
            <a:spcBef>
              <a:spcPct val="0"/>
            </a:spcBef>
            <a:spcAft>
              <a:spcPct val="15000"/>
            </a:spcAft>
            <a:buChar char="•"/>
          </a:pPr>
          <a:r>
            <a:rPr lang="en-US" sz="2000" b="1" i="0" kern="1200" baseline="0" dirty="0">
              <a:solidFill>
                <a:schemeClr val="bg1">
                  <a:lumMod val="85000"/>
                </a:schemeClr>
              </a:solidFill>
            </a:rPr>
            <a:t>Autocorrelation, </a:t>
          </a:r>
          <a:endParaRPr lang="en-US" sz="2000" b="1" kern="1200" dirty="0">
            <a:solidFill>
              <a:schemeClr val="bg1">
                <a:lumMod val="85000"/>
              </a:schemeClr>
            </a:solidFill>
          </a:endParaRP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ACF/PACF</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Spectral Density</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Train/Test Split</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Decomposition</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ARIMA </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Forecasting</a:t>
          </a:r>
        </a:p>
        <a:p>
          <a:pPr marL="228600" lvl="1" indent="-228600" algn="l" defTabSz="889000">
            <a:lnSpc>
              <a:spcPct val="90000"/>
            </a:lnSpc>
            <a:spcBef>
              <a:spcPct val="0"/>
            </a:spcBef>
            <a:spcAft>
              <a:spcPct val="15000"/>
            </a:spcAft>
            <a:buChar char="•"/>
          </a:pPr>
          <a:r>
            <a:rPr lang="en-US" sz="2000" b="1" kern="1200" dirty="0">
              <a:solidFill>
                <a:schemeClr val="bg1">
                  <a:lumMod val="85000"/>
                </a:schemeClr>
              </a:solidFill>
            </a:rPr>
            <a:t>Model Evaluation</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Model Evaluation</a:t>
          </a:r>
        </a:p>
      </dsp:txBody>
      <dsp:txXfrm>
        <a:off x="2551792" y="0"/>
        <a:ext cx="2389276" cy="55761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EC0E-5348-4B9D-B705-309C355AAF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9F68B-E539-4254-B2D6-B510C2D36A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91B23-DF67-4088-AC01-772667EDEA5B}"/>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5" name="Footer Placeholder 4">
            <a:extLst>
              <a:ext uri="{FF2B5EF4-FFF2-40B4-BE49-F238E27FC236}">
                <a16:creationId xmlns:a16="http://schemas.microsoft.com/office/drawing/2014/main" id="{DC0D38E7-ABC6-4078-AB04-BD569D142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05F81-38B5-4839-BC1A-EA0FE8189056}"/>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212219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88DE-0E7B-4A2B-B02D-6712397A1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2374E-CFEF-4582-8660-93DD389768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59505-40E6-45F7-9614-C1CD1FDE277A}"/>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5" name="Footer Placeholder 4">
            <a:extLst>
              <a:ext uri="{FF2B5EF4-FFF2-40B4-BE49-F238E27FC236}">
                <a16:creationId xmlns:a16="http://schemas.microsoft.com/office/drawing/2014/main" id="{14CE866A-0F2A-4AD6-B50F-6B076C5E9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36600-287F-49A1-99E6-E082EC2756B9}"/>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220792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CDAE00-344A-496C-9E1E-7A510E6D55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4354DD-E184-47AC-9065-FB5EECA653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E2AC7-CB60-4D68-8B58-B2E90C2CB9D4}"/>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5" name="Footer Placeholder 4">
            <a:extLst>
              <a:ext uri="{FF2B5EF4-FFF2-40B4-BE49-F238E27FC236}">
                <a16:creationId xmlns:a16="http://schemas.microsoft.com/office/drawing/2014/main" id="{80818E54-6EB5-4169-B5B4-DD0A0E525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B89E9-278C-4A42-ABC3-C08AB6FE4B82}"/>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1061284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ngle Headline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457200"/>
          </a:xfrm>
        </p:spPr>
        <p:txBody>
          <a:bodyPr anchor="b"/>
          <a:lstStyle>
            <a:lvl1pPr>
              <a:defRPr/>
            </a:lvl1pPr>
          </a:lstStyle>
          <a:p>
            <a:r>
              <a:rPr lang="en-US" dirty="0"/>
              <a:t>Click to edit text slide title</a:t>
            </a:r>
          </a:p>
        </p:txBody>
      </p:sp>
      <p:sp>
        <p:nvSpPr>
          <p:cNvPr id="5" name="Footer Placeholder 4"/>
          <p:cNvSpPr>
            <a:spLocks noGrp="1"/>
          </p:cNvSpPr>
          <p:nvPr>
            <p:ph type="ftr" sz="quarter" idx="11"/>
          </p:nvPr>
        </p:nvSpPr>
        <p:spPr/>
        <p:txBody>
          <a:bodyPr/>
          <a:lstStyle/>
          <a:p>
            <a:endParaRPr lang="en-US">
              <a:solidFill>
                <a:srgbClr val="6E8999"/>
              </a:solidFill>
            </a:endParaRPr>
          </a:p>
        </p:txBody>
      </p:sp>
      <p:sp>
        <p:nvSpPr>
          <p:cNvPr id="6" name="Slide Number Placeholder 5"/>
          <p:cNvSpPr>
            <a:spLocks noGrp="1"/>
          </p:cNvSpPr>
          <p:nvPr>
            <p:ph type="sldNum" sz="quarter" idx="12"/>
          </p:nvPr>
        </p:nvSpPr>
        <p:spPr/>
        <p:txBody>
          <a:bodyPr/>
          <a:lstStyle/>
          <a:p>
            <a:fld id="{17F32975-EC93-4774-AC74-6AE00E0553D4}" type="slidenum">
              <a:rPr lang="en-US" smtClean="0">
                <a:solidFill>
                  <a:srgbClr val="6E8999"/>
                </a:solidFill>
              </a:rPr>
              <a:pPr/>
              <a:t>‹#›</a:t>
            </a:fld>
            <a:endParaRPr lang="en-US">
              <a:solidFill>
                <a:srgbClr val="6E8999"/>
              </a:solidFill>
            </a:endParaRPr>
          </a:p>
        </p:txBody>
      </p:sp>
      <p:sp>
        <p:nvSpPr>
          <p:cNvPr id="16" name="Date Placeholder 15"/>
          <p:cNvSpPr>
            <a:spLocks noGrp="1"/>
          </p:cNvSpPr>
          <p:nvPr>
            <p:ph type="dt" sz="half" idx="14"/>
          </p:nvPr>
        </p:nvSpPr>
        <p:spPr/>
        <p:txBody>
          <a:bodyPr/>
          <a:lstStyle/>
          <a:p>
            <a:fld id="{2F053F4C-530C-49E2-8508-1A820969FE6A}" type="datetime1">
              <a:rPr lang="en-US" smtClean="0">
                <a:solidFill>
                  <a:srgbClr val="6E8999"/>
                </a:solidFill>
              </a:rPr>
              <a:pPr/>
              <a:t>3/6/2025</a:t>
            </a:fld>
            <a:endParaRPr lang="en-US" dirty="0">
              <a:solidFill>
                <a:srgbClr val="6E8999"/>
              </a:solidFill>
            </a:endParaRPr>
          </a:p>
        </p:txBody>
      </p:sp>
      <p:cxnSp>
        <p:nvCxnSpPr>
          <p:cNvPr id="9" name="Straight Connector 8"/>
          <p:cNvCxnSpPr/>
          <p:nvPr userDrawn="1"/>
        </p:nvCxnSpPr>
        <p:spPr>
          <a:xfrm>
            <a:off x="607485" y="795528"/>
            <a:ext cx="10977033" cy="1588"/>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5"/>
          </p:nvPr>
        </p:nvSpPr>
        <p:spPr>
          <a:xfrm>
            <a:off x="609601" y="914400"/>
            <a:ext cx="10977033" cy="561441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30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5FB27-F35C-4B3A-B4A0-CC9A61A3A4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864163-1CE0-4F62-957C-647732A055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45DFE-3E9A-4D68-99ED-2DFA7C3376D8}"/>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5" name="Footer Placeholder 4">
            <a:extLst>
              <a:ext uri="{FF2B5EF4-FFF2-40B4-BE49-F238E27FC236}">
                <a16:creationId xmlns:a16="http://schemas.microsoft.com/office/drawing/2014/main" id="{361C5CB4-88DD-4D46-A6E1-0E847FCAD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074B1-A43E-4546-A9B2-DC8FB5E9C655}"/>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332960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0C29-6778-4740-82AA-706DE6441F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B7235-C10C-47FA-9D45-FC7624C44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EC6EA-59BC-40BB-AEB9-361F27123872}"/>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5" name="Footer Placeholder 4">
            <a:extLst>
              <a:ext uri="{FF2B5EF4-FFF2-40B4-BE49-F238E27FC236}">
                <a16:creationId xmlns:a16="http://schemas.microsoft.com/office/drawing/2014/main" id="{D9F418B4-0DD4-4339-BC99-DFA1AEA48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B0A0D-46F0-4DD8-A65D-DC748BBA575D}"/>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60818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3B86-4891-45F6-A024-617B5EF622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9EB931-CED7-49B1-946F-9F44702CF0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CEBD02-AF80-4C23-9B0A-902CF610F7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46F073-FECE-4A26-A431-981BE8310244}"/>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6" name="Footer Placeholder 5">
            <a:extLst>
              <a:ext uri="{FF2B5EF4-FFF2-40B4-BE49-F238E27FC236}">
                <a16:creationId xmlns:a16="http://schemas.microsoft.com/office/drawing/2014/main" id="{5C43D68D-D98D-4D4E-AAA1-26F791A277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C3684-1D90-4648-811A-3AE957322181}"/>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359666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709B-5074-4069-A27C-FC9F75E1E1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D18935-315D-4571-BC13-CE28F9D8A1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F4D850-DC12-4A0B-983F-8148991B3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236F3-A8D6-42A7-91CD-AC4CA799C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B8E62-85EB-4971-99D3-F060021EC6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3834CF-A501-4E37-BA7B-655C876218A1}"/>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8" name="Footer Placeholder 7">
            <a:extLst>
              <a:ext uri="{FF2B5EF4-FFF2-40B4-BE49-F238E27FC236}">
                <a16:creationId xmlns:a16="http://schemas.microsoft.com/office/drawing/2014/main" id="{AEF71869-E7CC-44C5-B323-19539DA42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6B6612-AF7E-4F99-BBDD-30C2BA46D5AA}"/>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54529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03A8-FE5A-41F5-B031-3E2EBAC8C9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F1ADD2-DD29-4937-82FC-402118A7F71D}"/>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4" name="Footer Placeholder 3">
            <a:extLst>
              <a:ext uri="{FF2B5EF4-FFF2-40B4-BE49-F238E27FC236}">
                <a16:creationId xmlns:a16="http://schemas.microsoft.com/office/drawing/2014/main" id="{B53AD2D3-006B-4CC8-84CD-FA75BCD80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432A69-5F6A-4DDA-B1ED-9F70703E2C1D}"/>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4005013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C186D6-B345-4921-903A-F12E2CA967F7}"/>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3" name="Footer Placeholder 2">
            <a:extLst>
              <a:ext uri="{FF2B5EF4-FFF2-40B4-BE49-F238E27FC236}">
                <a16:creationId xmlns:a16="http://schemas.microsoft.com/office/drawing/2014/main" id="{D579A0CD-0542-489F-8143-4438A08802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AD2EB5-6533-41AD-B5D3-F1D9909889D1}"/>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97803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FAB9-07A7-4F7F-AEB0-EEF9C2991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8D0CF-03D2-4A24-ABFC-AE7C06EFB1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5042F3-3C95-4A2E-BCBF-BED5EBF13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2EDB9-B558-4C50-BD65-9C8670BA480F}"/>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6" name="Footer Placeholder 5">
            <a:extLst>
              <a:ext uri="{FF2B5EF4-FFF2-40B4-BE49-F238E27FC236}">
                <a16:creationId xmlns:a16="http://schemas.microsoft.com/office/drawing/2014/main" id="{FF859162-BD79-4F51-948E-4AD59C8ED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86ACE-DA55-4E5B-AFCF-DC1342B1CAAE}"/>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343552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12BA-446D-4EA3-8F9B-72232FCAF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4B71CE-3692-4CE6-9CA6-A58F26F269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589363-7119-47A7-AAE1-861197DE92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38125-A06E-420B-A131-009DD0AA6FAA}"/>
              </a:ext>
            </a:extLst>
          </p:cNvPr>
          <p:cNvSpPr>
            <a:spLocks noGrp="1"/>
          </p:cNvSpPr>
          <p:nvPr>
            <p:ph type="dt" sz="half" idx="10"/>
          </p:nvPr>
        </p:nvSpPr>
        <p:spPr/>
        <p:txBody>
          <a:bodyPr/>
          <a:lstStyle/>
          <a:p>
            <a:fld id="{07E8AC7E-7B2C-4156-A8BC-AC2D7EDB98B3}" type="datetimeFigureOut">
              <a:rPr lang="en-US" smtClean="0"/>
              <a:t>3/6/2025</a:t>
            </a:fld>
            <a:endParaRPr lang="en-US"/>
          </a:p>
        </p:txBody>
      </p:sp>
      <p:sp>
        <p:nvSpPr>
          <p:cNvPr id="6" name="Footer Placeholder 5">
            <a:extLst>
              <a:ext uri="{FF2B5EF4-FFF2-40B4-BE49-F238E27FC236}">
                <a16:creationId xmlns:a16="http://schemas.microsoft.com/office/drawing/2014/main" id="{B6737D32-2880-42EF-B3A9-2C0A24DEA4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630C4-C30C-4BDF-9B5C-4A82ABF053F3}"/>
              </a:ext>
            </a:extLst>
          </p:cNvPr>
          <p:cNvSpPr>
            <a:spLocks noGrp="1"/>
          </p:cNvSpPr>
          <p:nvPr>
            <p:ph type="sldNum" sz="quarter" idx="12"/>
          </p:nvPr>
        </p:nvSpPr>
        <p:spPr/>
        <p:txBody>
          <a:bodyPr/>
          <a:lstStyle/>
          <a:p>
            <a:fld id="{DE64A3A8-031B-4432-9903-26CF1F2E8583}" type="slidenum">
              <a:rPr lang="en-US" smtClean="0"/>
              <a:t>‹#›</a:t>
            </a:fld>
            <a:endParaRPr lang="en-US"/>
          </a:p>
        </p:txBody>
      </p:sp>
    </p:spTree>
    <p:extLst>
      <p:ext uri="{BB962C8B-B14F-4D97-AF65-F5344CB8AC3E}">
        <p14:creationId xmlns:p14="http://schemas.microsoft.com/office/powerpoint/2010/main" val="1904144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C5707-EB11-4B19-AD66-9066C4A1E5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352183-AA07-4B67-96A8-A1390FBCD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7DC9B0-302B-4A09-9D80-50191426CC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8AC7E-7B2C-4156-A8BC-AC2D7EDB98B3}" type="datetimeFigureOut">
              <a:rPr lang="en-US" smtClean="0"/>
              <a:t>3/6/2025</a:t>
            </a:fld>
            <a:endParaRPr lang="en-US"/>
          </a:p>
        </p:txBody>
      </p:sp>
      <p:sp>
        <p:nvSpPr>
          <p:cNvPr id="5" name="Footer Placeholder 4">
            <a:extLst>
              <a:ext uri="{FF2B5EF4-FFF2-40B4-BE49-F238E27FC236}">
                <a16:creationId xmlns:a16="http://schemas.microsoft.com/office/drawing/2014/main" id="{7958B09B-5A6E-4D78-A922-4B5BDB340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22DE21-05C7-4CF6-A950-222564158E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4A3A8-031B-4432-9903-26CF1F2E8583}" type="slidenum">
              <a:rPr lang="en-US" smtClean="0"/>
              <a:t>‹#›</a:t>
            </a:fld>
            <a:endParaRPr lang="en-US"/>
          </a:p>
        </p:txBody>
      </p:sp>
    </p:spTree>
    <p:extLst>
      <p:ext uri="{BB962C8B-B14F-4D97-AF65-F5344CB8AC3E}">
        <p14:creationId xmlns:p14="http://schemas.microsoft.com/office/powerpoint/2010/main" val="799428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jmstipanowich.medium.com/how-to-easily-decompose-a-time-series-and-check-its-stationarity-using-statsmodels-e69f6f688df8"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towardsdatascience.com/identifying-ar-and-ma-terms-using-acf-and-pacf-plots-in-time-series-forecasting-ccb9fd073db8"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app.datacamp.com/learn/courses/time-series-analysis-in-python"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interpreting-acf-and-pacf-plots-for-time-series-forecasting-af0d6db4061c" TargetMode="External"/><Relationship Id="rId2" Type="http://schemas.openxmlformats.org/officeDocument/2006/relationships/hyperlink" Target="https://otexts.com/fpp2/stationarity.html"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stat.ethz.ch/R-manual/R-devel/library/stats/html/spec.ar.html" TargetMode="Externa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docs.scipy.org/doc/scipy/reference/generated/scipy.signal.periodogram.html" TargetMode="External"/><Relationship Id="rId5" Type="http://schemas.openxmlformats.org/officeDocument/2006/relationships/hyperlink" Target="https://www.rdocumentation.org/packages/stats/versions/3.6.2/topics/spectrum" TargetMode="External"/><Relationship Id="rId4" Type="http://schemas.openxmlformats.org/officeDocument/2006/relationships/hyperlink" Target="https://online.stat.psu.edu/stat510/lesson/12/12.1"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web.stanford.edu/class/earthsys214/notes/series.html"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online.stat.psu.edu/stat510/lesson/5/5.1"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datasciencebeginners.com/2020/11/25/time-series-forecast-and-decomposition-101-guide-python/#How_to_decompose_time_series" TargetMode="External"/><Relationship Id="rId2" Type="http://schemas.openxmlformats.org/officeDocument/2006/relationships/hyperlink" Target="https://www.section.io/engineering-education/time-series-decomposition-in-python/" TargetMode="Externa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stackoverflow.com/questions/20672236/time-series-decomposition-function-in-pyth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protect-us.mimecast.com/s/giuoC5ywO9cgYmyvWtzbFWu?domain=analyticsindiamag.com/"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people.duke.edu/~rnau/411arim2.htm" TargetMode="External"/><Relationship Id="rId2" Type="http://schemas.openxmlformats.org/officeDocument/2006/relationships/hyperlink" Target="https://people.duke.edu/~rnau/411arim3.htm"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blog.pythonlibrary.org/2018/10/09/how-to-export-jupyter-notebooks-into-other-formats/" TargetMode="External"/><Relationship Id="rId2" Type="http://schemas.openxmlformats.org/officeDocument/2006/relationships/hyperlink" Target="https://jupyterlab.readthedocs.io/en/stable/user/export.html" TargetMode="External"/><Relationship Id="rId1" Type="http://schemas.openxmlformats.org/officeDocument/2006/relationships/slideLayout" Target="../slideLayouts/slideLayout7.xml"/><Relationship Id="rId6" Type="http://schemas.openxmlformats.org/officeDocument/2006/relationships/hyperlink" Target="https://github.com/krishnaik06/ARIMA-And-Seasonal-ARIMA/blob/master/Untitled.ipynb" TargetMode="External"/><Relationship Id="rId5" Type="http://schemas.openxmlformats.org/officeDocument/2006/relationships/hyperlink" Target="https://campus.datacamp.com/courses/arima-models-in-python" TargetMode="External"/><Relationship Id="rId4" Type="http://schemas.openxmlformats.org/officeDocument/2006/relationships/hyperlink" Target="https://access.wgu.edu/ASP3/aap/content/f9ck5mr9dk4fcd054klw.html"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hyperlink" Target="https://towardsdatascience.com/arima-simplified-b63315f27cbc" TargetMode="External"/><Relationship Id="rId3" Type="http://schemas.openxmlformats.org/officeDocument/2006/relationships/hyperlink" Target="https://robjhyndman.com/hyndsight/fpp/" TargetMode="External"/><Relationship Id="rId7" Type="http://schemas.openxmlformats.org/officeDocument/2006/relationships/hyperlink" Target="https://cran.r-project.org/web/packages/sarima/sarima.pdf" TargetMode="External"/><Relationship Id="rId2" Type="http://schemas.openxmlformats.org/officeDocument/2006/relationships/hyperlink" Target="https://otexts.com/fpp2/" TargetMode="External"/><Relationship Id="rId1" Type="http://schemas.openxmlformats.org/officeDocument/2006/relationships/slideLayout" Target="../slideLayouts/slideLayout7.xml"/><Relationship Id="rId6" Type="http://schemas.openxmlformats.org/officeDocument/2006/relationships/hyperlink" Target="https://www.stat.pitt.edu/stoffer/tsa4/tsa4.pdf" TargetMode="External"/><Relationship Id="rId5" Type="http://schemas.openxmlformats.org/officeDocument/2006/relationships/hyperlink" Target="https://www.analyticsvidhya.com/blog/2015/12/complete-tutorial-time-series-modeling/" TargetMode="External"/><Relationship Id="rId4" Type="http://schemas.openxmlformats.org/officeDocument/2006/relationships/hyperlink" Target="https://otexts.com/fpp2/arima-r.html" TargetMode="External"/><Relationship Id="rId9" Type="http://schemas.openxmlformats.org/officeDocument/2006/relationships/hyperlink" Target="https://online.stat.psu.edu/stat510/lesson/1/1.3"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rdocumentation.org/packages/stats/versions/3.6.2/topics/spec.ar" TargetMode="External"/><Relationship Id="rId7" Type="http://schemas.openxmlformats.org/officeDocument/2006/relationships/hyperlink" Target="https://robjhyndman.com/hyndsight/fpp/" TargetMode="External"/><Relationship Id="rId2" Type="http://schemas.openxmlformats.org/officeDocument/2006/relationships/hyperlink" Target="https://stat.ethz.ch/R-manual/R-devel/library/stats/html/spec.ar.html" TargetMode="External"/><Relationship Id="rId1" Type="http://schemas.openxmlformats.org/officeDocument/2006/relationships/slideLayout" Target="../slideLayouts/slideLayout7.xml"/><Relationship Id="rId6" Type="http://schemas.openxmlformats.org/officeDocument/2006/relationships/hyperlink" Target="https://robjhyndman.com/hyndsight/fpp" TargetMode="External"/><Relationship Id="rId5" Type="http://schemas.openxmlformats.org/officeDocument/2006/relationships/hyperlink" Target="https://online.stat.psu.edu/stat510/lesson/5/5.1" TargetMode="External"/><Relationship Id="rId4" Type="http://schemas.openxmlformats.org/officeDocument/2006/relationships/hyperlink" Target="https://online.stat.psu.edu/stat510/lesson/1/1.1"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people.duke.edu/~rnau/411arim2.htm" TargetMode="External"/><Relationship Id="rId3" Type="http://schemas.openxmlformats.org/officeDocument/2006/relationships/hyperlink" Target="https://www.analyticsvidhya.com/blog/2015/12/complete-tutorial-time-series-modeling/" TargetMode="External"/><Relationship Id="rId7" Type="http://schemas.openxmlformats.org/officeDocument/2006/relationships/hyperlink" Target="https://people.duke.edu/~rnau/411arim3.htm" TargetMode="External"/><Relationship Id="rId2" Type="http://schemas.openxmlformats.org/officeDocument/2006/relationships/hyperlink" Target="https://otexts.com/fpp2/arima-r.html" TargetMode="External"/><Relationship Id="rId1" Type="http://schemas.openxmlformats.org/officeDocument/2006/relationships/slideLayout" Target="../slideLayouts/slideLayout7.xml"/><Relationship Id="rId6" Type="http://schemas.openxmlformats.org/officeDocument/2006/relationships/hyperlink" Target="https://cran.r-project.org/web/packages/textclean/index.html" TargetMode="External"/><Relationship Id="rId5" Type="http://schemas.openxmlformats.org/officeDocument/2006/relationships/hyperlink" Target="https://online.stat.psu.edu/stat510/lesson/12/12.1" TargetMode="External"/><Relationship Id="rId4" Type="http://schemas.openxmlformats.org/officeDocument/2006/relationships/hyperlink" Target="https://maryclare.github.io/atsa/content/notes/notes_3.pdf"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app.datacamp.com/learn/courses/time-series-analysis-in-python" TargetMode="External"/><Relationship Id="rId2" Type="http://schemas.openxmlformats.org/officeDocument/2006/relationships/hyperlink" Target="https://machinelearningmastery.com/time-series-trends-in-python/#:~:text=A%20time%20series%20with%20a%20trend%20is%20called,the%20dataset%20is%20said%20to%20be%20trend%20stationary" TargetMode="External"/><Relationship Id="rId1" Type="http://schemas.openxmlformats.org/officeDocument/2006/relationships/slideLayout" Target="../slideLayouts/slideLayout7.xml"/><Relationship Id="rId5" Type="http://schemas.openxmlformats.org/officeDocument/2006/relationships/hyperlink" Target="https://protect-us.mimecast.com/s/giuoC5ywO9cgYmyvWtzbFWu?domain=analyticsindiamag.com/" TargetMode="External"/><Relationship Id="rId4" Type="http://schemas.openxmlformats.org/officeDocument/2006/relationships/hyperlink" Target="https://campus.datacamp.com/courses/arima-models-in-python"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cs.scipy.org/doc/scipy/reference/generated/scipy.signal.periodogram.html" TargetMode="External"/><Relationship Id="rId2" Type="http://schemas.openxmlformats.org/officeDocument/2006/relationships/hyperlink" Target="https://towardsdatascience.com/time-series-forecasting-arima-models-7f221e9eee06" TargetMode="External"/><Relationship Id="rId1" Type="http://schemas.openxmlformats.org/officeDocument/2006/relationships/slideLayout" Target="../slideLayouts/slideLayout7.xml"/><Relationship Id="rId6" Type="http://schemas.openxmlformats.org/officeDocument/2006/relationships/hyperlink" Target="https://www.frontiersin.org/articles/10.3389/fpsyg.2015.00727/full" TargetMode="External"/><Relationship Id="rId5" Type="http://schemas.openxmlformats.org/officeDocument/2006/relationships/hyperlink" Target="https://medium.com/auquan/time-series-analysis-for-finance-arima-models-acb5e39999df" TargetMode="External"/><Relationship Id="rId4" Type="http://schemas.openxmlformats.org/officeDocument/2006/relationships/hyperlink" Target="https://app.datacamp.com/learn/courses/arima-models-in-python"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stackoverflow.com/questions/20672236/time-series-decomposition-function-in-python" TargetMode="External"/><Relationship Id="rId3" Type="http://schemas.openxmlformats.org/officeDocument/2006/relationships/hyperlink" Target="https://www.educative.io/edpresso/what-is-autocorrelation-in-python" TargetMode="External"/><Relationship Id="rId7" Type="http://schemas.openxmlformats.org/officeDocument/2006/relationships/hyperlink" Target="https://datasciencebeginners.com/2020/11/25/time-series-forecast-and-decomposition-101-guide-python/#How_to_decompose_time_series" TargetMode="External"/><Relationship Id="rId2" Type="http://schemas.openxmlformats.org/officeDocument/2006/relationships/hyperlink" Target="https://machinelearningmastery.com/decompose-time-series-data-trend-seasonality/" TargetMode="External"/><Relationship Id="rId1" Type="http://schemas.openxmlformats.org/officeDocument/2006/relationships/slideLayout" Target="../slideLayouts/slideLayout7.xml"/><Relationship Id="rId6" Type="http://schemas.openxmlformats.org/officeDocument/2006/relationships/hyperlink" Target="https://www.section.io/engineering-education/time-series-decomposition-in-python/" TargetMode="External"/><Relationship Id="rId5" Type="http://schemas.openxmlformats.org/officeDocument/2006/relationships/hyperlink" Target="https://www.youtube.com/watch?v=2XGSIlgUBDI" TargetMode="External"/><Relationship Id="rId4" Type="http://schemas.openxmlformats.org/officeDocument/2006/relationships/hyperlink" Target="https://towardsdatascience.com/what-is-time-series-decomposition-and-how-does-it-work-9b67e007ae90"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otexts.com/fpp2/expsmooth.html" TargetMode="External"/><Relationship Id="rId2" Type="http://schemas.openxmlformats.org/officeDocument/2006/relationships/hyperlink" Target="https://www.investopedia.com/terms/a/autoregressive-integrated-moving-average-arima.asp#:~:text=The%20ARIMA%20model%20is%20used,future%20based%20on%20past%20performance"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stackoverflow.com/questions/74630813/should-i-select-arima-parameters-based-on-training-data-or-the-whole-data"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0333-1C1D-4D85-AC9F-E387EE11F32D}"/>
              </a:ext>
            </a:extLst>
          </p:cNvPr>
          <p:cNvSpPr>
            <a:spLocks noGrp="1"/>
          </p:cNvSpPr>
          <p:nvPr>
            <p:ph type="ctrTitle"/>
          </p:nvPr>
        </p:nvSpPr>
        <p:spPr>
          <a:xfrm>
            <a:off x="414505" y="1434647"/>
            <a:ext cx="8543063" cy="1065294"/>
          </a:xfrm>
        </p:spPr>
        <p:txBody>
          <a:bodyPr vert="horz" lIns="91440" tIns="45720" rIns="91440" bIns="45720" rtlCol="0">
            <a:normAutofit/>
          </a:bodyPr>
          <a:lstStyle/>
          <a:p>
            <a:pPr algn="l"/>
            <a:r>
              <a:rPr lang="en-US" sz="6000" b="1" kern="1200" cap="none" dirty="0">
                <a:ln w="3175" cmpd="sng">
                  <a:noFill/>
                </a:ln>
                <a:solidFill>
                  <a:srgbClr val="262626"/>
                </a:solidFill>
                <a:effectLst/>
                <a:latin typeface="Times New Roman" panose="02020603050405020304" pitchFamily="18" charset="0"/>
                <a:cs typeface="Times New Roman" panose="02020603050405020304" pitchFamily="18" charset="0"/>
              </a:rPr>
              <a:t>WELCOME TO D213</a:t>
            </a:r>
          </a:p>
        </p:txBody>
      </p:sp>
      <p:sp>
        <p:nvSpPr>
          <p:cNvPr id="23" name="TextBox 22">
            <a:extLst>
              <a:ext uri="{FF2B5EF4-FFF2-40B4-BE49-F238E27FC236}">
                <a16:creationId xmlns:a16="http://schemas.microsoft.com/office/drawing/2014/main" id="{8CD2D80E-70A0-4C20-A10D-80CE9732BE31}"/>
              </a:ext>
            </a:extLst>
          </p:cNvPr>
          <p:cNvSpPr txBox="1"/>
          <p:nvPr/>
        </p:nvSpPr>
        <p:spPr>
          <a:xfrm>
            <a:off x="574761" y="2406448"/>
            <a:ext cx="7557642" cy="707886"/>
          </a:xfrm>
          <a:prstGeom prst="rect">
            <a:avLst/>
          </a:prstGeom>
          <a:noFill/>
        </p:spPr>
        <p:txBody>
          <a:bodyPr wrap="square">
            <a:spAutoFit/>
          </a:bodyPr>
          <a:lstStyle/>
          <a:p>
            <a:pPr>
              <a:spcAft>
                <a:spcPts val="600"/>
              </a:spcAft>
            </a:pPr>
            <a:r>
              <a:rPr lang="en-US" sz="4000" b="1" dirty="0"/>
              <a:t>Advanced Data Analytics - Task 1</a:t>
            </a:r>
          </a:p>
        </p:txBody>
      </p:sp>
      <p:pic>
        <p:nvPicPr>
          <p:cNvPr id="12" name="Picture 11">
            <a:extLst>
              <a:ext uri="{FF2B5EF4-FFF2-40B4-BE49-F238E27FC236}">
                <a16:creationId xmlns:a16="http://schemas.microsoft.com/office/drawing/2014/main" id="{5C6C79B9-A19B-4281-9928-4C62A5DEC7FC}"/>
              </a:ext>
            </a:extLst>
          </p:cNvPr>
          <p:cNvPicPr>
            <a:picLocks noChangeAspect="1"/>
          </p:cNvPicPr>
          <p:nvPr/>
        </p:nvPicPr>
        <p:blipFill>
          <a:blip r:embed="rId2"/>
          <a:stretch>
            <a:fillRect/>
          </a:stretch>
        </p:blipFill>
        <p:spPr>
          <a:xfrm>
            <a:off x="-1" y="0"/>
            <a:ext cx="12192001" cy="1174197"/>
          </a:xfrm>
          <a:prstGeom prst="rect">
            <a:avLst/>
          </a:prstGeom>
        </p:spPr>
      </p:pic>
      <p:pic>
        <p:nvPicPr>
          <p:cNvPr id="5" name="Picture 4" descr="An owl sitting on a table&#10;&#10;Description automatically generated with low confidence">
            <a:extLst>
              <a:ext uri="{FF2B5EF4-FFF2-40B4-BE49-F238E27FC236}">
                <a16:creationId xmlns:a16="http://schemas.microsoft.com/office/drawing/2014/main" id="{88538CDB-7270-4DB8-B939-8FD90A5B111E}"/>
              </a:ext>
            </a:extLst>
          </p:cNvPr>
          <p:cNvPicPr>
            <a:picLocks noChangeAspect="1"/>
          </p:cNvPicPr>
          <p:nvPr/>
        </p:nvPicPr>
        <p:blipFill>
          <a:blip r:embed="rId3"/>
          <a:stretch>
            <a:fillRect/>
          </a:stretch>
        </p:blipFill>
        <p:spPr>
          <a:xfrm>
            <a:off x="9022672" y="1174197"/>
            <a:ext cx="3104225" cy="5683803"/>
          </a:xfrm>
          <a:prstGeom prst="rect">
            <a:avLst/>
          </a:prstGeom>
        </p:spPr>
      </p:pic>
      <p:sp>
        <p:nvSpPr>
          <p:cNvPr id="7" name="TextBox 6">
            <a:extLst>
              <a:ext uri="{FF2B5EF4-FFF2-40B4-BE49-F238E27FC236}">
                <a16:creationId xmlns:a16="http://schemas.microsoft.com/office/drawing/2014/main" id="{5B079AD9-CF0A-4934-9BEF-9663024EA9B3}"/>
              </a:ext>
            </a:extLst>
          </p:cNvPr>
          <p:cNvSpPr txBox="1"/>
          <p:nvPr/>
        </p:nvSpPr>
        <p:spPr>
          <a:xfrm>
            <a:off x="328473" y="3300197"/>
            <a:ext cx="8661647" cy="3539430"/>
          </a:xfrm>
          <a:prstGeom prst="rect">
            <a:avLst/>
          </a:prstGeom>
          <a:solidFill>
            <a:schemeClr val="accent6">
              <a:lumMod val="20000"/>
              <a:lumOff val="80000"/>
            </a:schemeClr>
          </a:solid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Monotype Corsiva" panose="03010101010201010101" pitchFamily="66" charset="0"/>
              </a:rPr>
              <a:t>Disclaimer</a:t>
            </a:r>
          </a:p>
          <a:p>
            <a:r>
              <a:rPr kumimoji="0" lang="en-US" sz="2000" b="0" i="0" u="none" strike="noStrike" kern="1200" cap="none" spc="0" normalizeH="0" baseline="0" noProof="0" dirty="0">
                <a:ln>
                  <a:noFill/>
                </a:ln>
                <a:solidFill>
                  <a:prstClr val="black">
                    <a:lumMod val="85000"/>
                    <a:lumOff val="15000"/>
                  </a:prstClr>
                </a:solidFill>
                <a:effectLst/>
                <a:uLnTx/>
                <a:uFillTx/>
                <a:latin typeface="Monotype Corsiva" panose="03010101010201010101" pitchFamily="66" charset="0"/>
              </a:rPr>
              <a:t>This PowerPoint is not an official WGU resource. It is not even required. It is my rough </a:t>
            </a:r>
          </a:p>
          <a:p>
            <a:r>
              <a:rPr kumimoji="0" lang="en-US" sz="2000" b="0" i="0" u="none" strike="noStrike" kern="1200" cap="none" spc="0" normalizeH="0" baseline="0" noProof="0" dirty="0">
                <a:ln>
                  <a:noFill/>
                </a:ln>
                <a:solidFill>
                  <a:prstClr val="black">
                    <a:lumMod val="85000"/>
                    <a:lumOff val="15000"/>
                  </a:prstClr>
                </a:solidFill>
                <a:effectLst/>
                <a:uLnTx/>
                <a:uFillTx/>
                <a:latin typeface="Monotype Corsiva" panose="03010101010201010101" pitchFamily="66" charset="0"/>
              </a:rPr>
              <a:t>note for the Cohort Webinar. Not intended for publication. It is a WIP and intended for </a:t>
            </a:r>
          </a:p>
          <a:p>
            <a:r>
              <a:rPr kumimoji="0" lang="en-US" sz="2000" b="0" i="0" u="none" strike="noStrike" kern="1200" cap="none" spc="0" normalizeH="0" baseline="0" noProof="0" dirty="0">
                <a:ln>
                  <a:noFill/>
                </a:ln>
                <a:solidFill>
                  <a:prstClr val="black">
                    <a:lumMod val="85000"/>
                    <a:lumOff val="15000"/>
                  </a:prstClr>
                </a:solidFill>
                <a:effectLst/>
                <a:uLnTx/>
                <a:uFillTx/>
                <a:latin typeface="Monotype Corsiva" panose="03010101010201010101" pitchFamily="66" charset="0"/>
              </a:rPr>
              <a:t>the</a:t>
            </a:r>
            <a:r>
              <a:rPr lang="en-US" sz="2000" dirty="0">
                <a:solidFill>
                  <a:prstClr val="black">
                    <a:lumMod val="85000"/>
                    <a:lumOff val="15000"/>
                  </a:prstClr>
                </a:solidFill>
                <a:latin typeface="Monotype Corsiva" panose="03010101010201010101" pitchFamily="66" charset="0"/>
              </a:rPr>
              <a:t> students who have asked for it in the form it is. Any questions should be directed to:</a:t>
            </a:r>
          </a:p>
          <a:p>
            <a:endParaRPr lang="en-US" sz="2000" dirty="0">
              <a:solidFill>
                <a:prstClr val="black">
                  <a:lumMod val="85000"/>
                  <a:lumOff val="15000"/>
                </a:prstClr>
              </a:solidFill>
              <a:latin typeface="Monotype Corsiva" panose="03010101010201010101" pitchFamily="66" charset="0"/>
            </a:endParaRPr>
          </a:p>
          <a:p>
            <a:r>
              <a:rPr lang="en-US" sz="2000" b="1" dirty="0">
                <a:solidFill>
                  <a:srgbClr val="002060"/>
                </a:solidFill>
                <a:latin typeface="Monotype Corsiva" panose="03010101010201010101" pitchFamily="66" charset="0"/>
              </a:rPr>
              <a:t>Dr. Festus Elleh</a:t>
            </a:r>
          </a:p>
          <a:p>
            <a:r>
              <a:rPr lang="en-US" sz="2000" dirty="0">
                <a:solidFill>
                  <a:srgbClr val="002060"/>
                </a:solidFill>
                <a:latin typeface="Monotype Corsiva" panose="03010101010201010101" pitchFamily="66" charset="0"/>
              </a:rPr>
              <a:t>Course Instructor, MSDA</a:t>
            </a:r>
          </a:p>
          <a:p>
            <a:r>
              <a:rPr lang="en-US" sz="2000" dirty="0">
                <a:solidFill>
                  <a:srgbClr val="002060"/>
                </a:solidFill>
                <a:latin typeface="Monotype Corsiva" panose="03010101010201010101" pitchFamily="66" charset="0"/>
              </a:rPr>
              <a:t>festus.elleh@wgu.edu </a:t>
            </a:r>
          </a:p>
          <a:p>
            <a:r>
              <a:rPr lang="en-US" sz="2000" dirty="0">
                <a:solidFill>
                  <a:srgbClr val="002060"/>
                </a:solidFill>
                <a:latin typeface="Monotype Corsiva" panose="03010101010201010101" pitchFamily="66" charset="0"/>
              </a:rPr>
              <a:t>385-428-3501</a:t>
            </a:r>
          </a:p>
          <a:p>
            <a:endParaRPr kumimoji="0" lang="en-US" sz="2000" b="0" i="0" u="none" strike="noStrike" kern="1200" cap="none" spc="0" normalizeH="0" baseline="0" noProof="0" dirty="0">
              <a:ln>
                <a:noFill/>
              </a:ln>
              <a:solidFill>
                <a:srgbClr val="002060"/>
              </a:solidFill>
              <a:effectLst/>
              <a:uLnTx/>
              <a:uFillTx/>
              <a:latin typeface="Monotype Corsiva" panose="03010101010201010101" pitchFamily="66" charset="0"/>
            </a:endParaRPr>
          </a:p>
          <a:p>
            <a:r>
              <a:rPr kumimoji="0" lang="en-US" sz="2000" b="0" i="0" u="none" strike="noStrike" kern="1200" cap="none" spc="0" normalizeH="0" baseline="0" noProof="0" dirty="0">
                <a:ln>
                  <a:noFill/>
                </a:ln>
                <a:solidFill>
                  <a:srgbClr val="002060"/>
                </a:solidFill>
                <a:effectLst/>
                <a:uLnTx/>
                <a:uFillTx/>
                <a:latin typeface="Monotype Corsiva" panose="03010101010201010101" pitchFamily="66" charset="0"/>
              </a:rPr>
              <a:t>Thank you</a:t>
            </a:r>
            <a:r>
              <a:rPr kumimoji="0" lang="en-US" sz="1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 </a:t>
            </a:r>
            <a:endParaRPr lang="en-US" dirty="0"/>
          </a:p>
        </p:txBody>
      </p:sp>
    </p:spTree>
    <p:extLst>
      <p:ext uri="{BB962C8B-B14F-4D97-AF65-F5344CB8AC3E}">
        <p14:creationId xmlns:p14="http://schemas.microsoft.com/office/powerpoint/2010/main" val="3600652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4C40E4-4B62-F45D-1629-436430E2C587}"/>
              </a:ext>
            </a:extLst>
          </p:cNvPr>
          <p:cNvSpPr txBox="1"/>
          <p:nvPr/>
        </p:nvSpPr>
        <p:spPr>
          <a:xfrm>
            <a:off x="1049381" y="869909"/>
            <a:ext cx="9840686" cy="461665"/>
          </a:xfrm>
          <a:prstGeom prst="rect">
            <a:avLst/>
          </a:prstGeom>
          <a:solidFill>
            <a:schemeClr val="accent6">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C0D0E"/>
                </a:solidFill>
                <a:effectLst/>
                <a:uLnTx/>
                <a:uFillTx/>
                <a:latin typeface="-apple-system"/>
                <a:ea typeface="+mn-ea"/>
                <a:cs typeface="+mn-cs"/>
              </a:rPr>
              <a:t>SUMMARY STEPS IN CREATING AND PREDICTING TIMES SERIES WITH ARIMA</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F48834E-43BB-A93E-4959-61C8888EAA93}"/>
              </a:ext>
            </a:extLst>
          </p:cNvPr>
          <p:cNvSpPr txBox="1"/>
          <p:nvPr/>
        </p:nvSpPr>
        <p:spPr>
          <a:xfrm>
            <a:off x="1358536" y="1610138"/>
            <a:ext cx="9222377" cy="4431983"/>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Split the non-stationary data into training and test sets.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Use Auto Arima to find the best Model. (Model with the lowest AIC). </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Build Arima Model with the Training Data.</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Fit the Model to the Training Data.</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Print mean absolute error (MAE) and create 4 diagnostic plots.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Predict with the Training data.</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Show visualization (Plot the graphs).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Save the model.</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Reload the model.</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Evaluate with the test set.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C0D0E"/>
                </a:solidFill>
                <a:effectLst/>
                <a:uLnTx/>
                <a:uFillTx/>
                <a:latin typeface="Monotype Corsiva" panose="03010101010201010101" pitchFamily="66" charset="0"/>
                <a:ea typeface="+mn-ea"/>
                <a:cs typeface="Calibri" panose="020F0502020204030204" pitchFamily="34" charset="0"/>
              </a:rPr>
              <a:t>Plot the graph of the training forecast compared with the test forecast.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33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B537-3B30-4C59-9505-D8302EA5DCEE}"/>
              </a:ext>
            </a:extLst>
          </p:cNvPr>
          <p:cNvSpPr>
            <a:spLocks noGrp="1"/>
          </p:cNvSpPr>
          <p:nvPr>
            <p:ph type="title"/>
          </p:nvPr>
        </p:nvSpPr>
        <p:spPr>
          <a:xfrm>
            <a:off x="952108" y="954756"/>
            <a:ext cx="2730414" cy="4946003"/>
          </a:xfrm>
        </p:spPr>
        <p:txBody>
          <a:bodyPr vert="horz" lIns="91440" tIns="45720" rIns="91440" bIns="45720" rtlCol="0" anchor="ctr">
            <a:normAutofit/>
          </a:bodyPr>
          <a:lstStyle/>
          <a:p>
            <a:r>
              <a:rPr lang="en-US" b="1" dirty="0">
                <a:solidFill>
                  <a:srgbClr val="FFFFFF"/>
                </a:solidFill>
              </a:rPr>
              <a:t>Time Series Analysis</a:t>
            </a:r>
            <a:br>
              <a:rPr lang="en-US" b="1" dirty="0">
                <a:solidFill>
                  <a:srgbClr val="FFFFFF"/>
                </a:solidFill>
              </a:rPr>
            </a:br>
            <a:r>
              <a:rPr lang="en-US" b="1" dirty="0">
                <a:solidFill>
                  <a:srgbClr val="FFFFFF"/>
                </a:solidFill>
              </a:rPr>
              <a:t>Using ARIMA MODEL</a:t>
            </a:r>
            <a:br>
              <a:rPr lang="en-US" dirty="0">
                <a:solidFill>
                  <a:srgbClr val="FFFFFF"/>
                </a:solidFill>
              </a:rPr>
            </a:br>
            <a:endParaRPr lang="en-US" dirty="0">
              <a:solidFill>
                <a:srgbClr val="FFFFFF"/>
              </a:solidFill>
            </a:endParaRPr>
          </a:p>
        </p:txBody>
      </p:sp>
      <p:sp>
        <p:nvSpPr>
          <p:cNvPr id="6" name="TextBox 5">
            <a:extLst>
              <a:ext uri="{FF2B5EF4-FFF2-40B4-BE49-F238E27FC236}">
                <a16:creationId xmlns:a16="http://schemas.microsoft.com/office/drawing/2014/main" id="{D7F1903C-1EEE-412A-BFEB-39DB4838F7FA}"/>
              </a:ext>
            </a:extLst>
          </p:cNvPr>
          <p:cNvSpPr txBox="1"/>
          <p:nvPr/>
        </p:nvSpPr>
        <p:spPr>
          <a:xfrm>
            <a:off x="474663" y="6248400"/>
            <a:ext cx="11714162" cy="461665"/>
          </a:xfrm>
          <a:prstGeom prst="rect">
            <a:avLst/>
          </a:prstGeom>
          <a:solidFill>
            <a:schemeClr val="tx1">
              <a:lumMod val="75000"/>
              <a:lumOff val="25000"/>
            </a:schemeClr>
          </a:solidFill>
        </p:spPr>
        <p:txBody>
          <a:bodyPr wrap="square">
            <a:spAutoFit/>
          </a:bodyPr>
          <a:lstStyle/>
          <a:p>
            <a:pPr algn="ctr">
              <a:spcAft>
                <a:spcPts val="600"/>
              </a:spcAft>
            </a:pPr>
            <a:r>
              <a:rPr lang="en-US" sz="2400" b="1" dirty="0">
                <a:solidFill>
                  <a:srgbClr val="FFFF00"/>
                </a:solidFill>
                <a:effectLst/>
                <a:latin typeface="Times New Roman" panose="02020603050405020304" pitchFamily="18" charset="0"/>
                <a:ea typeface="Calibri" panose="020F0502020204030204" pitchFamily="34" charset="0"/>
              </a:rPr>
              <a:t>Data Set:</a:t>
            </a:r>
            <a:r>
              <a:rPr lang="en-US" sz="2000" b="1" dirty="0">
                <a:solidFill>
                  <a:schemeClr val="bg1"/>
                </a:solidFill>
                <a:effectLst/>
                <a:latin typeface="Times New Roman" panose="02020603050405020304" pitchFamily="18" charset="0"/>
                <a:ea typeface="Calibri" panose="020F0502020204030204" pitchFamily="34" charset="0"/>
              </a:rPr>
              <a:t> Churn or Medical data set and its associated data dictionary</a:t>
            </a:r>
          </a:p>
        </p:txBody>
      </p:sp>
      <p:sp>
        <p:nvSpPr>
          <p:cNvPr id="18" name="TextBox 17">
            <a:extLst>
              <a:ext uri="{FF2B5EF4-FFF2-40B4-BE49-F238E27FC236}">
                <a16:creationId xmlns:a16="http://schemas.microsoft.com/office/drawing/2014/main" id="{7F7B2FF8-A834-4E8E-B66A-68793E535D4F}"/>
              </a:ext>
            </a:extLst>
          </p:cNvPr>
          <p:cNvSpPr txBox="1"/>
          <p:nvPr/>
        </p:nvSpPr>
        <p:spPr>
          <a:xfrm>
            <a:off x="3682522" y="589191"/>
            <a:ext cx="7971922" cy="4955203"/>
          </a:xfrm>
          <a:prstGeom prst="rect">
            <a:avLst/>
          </a:prstGeom>
          <a:noFill/>
        </p:spPr>
        <p:txBody>
          <a:bodyPr wrap="square">
            <a:spAutoFit/>
          </a:bodyPr>
          <a:lstStyle/>
          <a:p>
            <a:pPr marL="0" marR="0">
              <a:spcBef>
                <a:spcPts val="0"/>
              </a:spcBef>
              <a:spcAft>
                <a:spcPts val="0"/>
              </a:spcAft>
            </a:pPr>
            <a:r>
              <a:rPr lang="en-US" sz="2800" b="1" dirty="0">
                <a:effectLst/>
                <a:latin typeface="Calibri" panose="020F0502020204030204" pitchFamily="34" charset="0"/>
                <a:ea typeface="Calibri" panose="020F0502020204030204" pitchFamily="34" charset="0"/>
              </a:rPr>
              <a:t>SUMMARY STEPS TO IMPLEMENT TASK 1</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C</a:t>
            </a:r>
            <a:r>
              <a:rPr lang="en-US" dirty="0">
                <a:effectLst/>
                <a:latin typeface="inherit"/>
                <a:ea typeface="Calibri" panose="020F0502020204030204" pitchFamily="34" charset="0"/>
              </a:rPr>
              <a:t>lean the </a:t>
            </a:r>
            <a:r>
              <a:rPr lang="en-US" b="1" dirty="0">
                <a:solidFill>
                  <a:srgbClr val="C00000"/>
                </a:solidFill>
                <a:effectLst/>
                <a:latin typeface="inherit"/>
                <a:ea typeface="Calibri" panose="020F0502020204030204" pitchFamily="34" charset="0"/>
              </a:rPr>
              <a:t>original</a:t>
            </a:r>
            <a:r>
              <a:rPr lang="en-US" dirty="0">
                <a:effectLst/>
                <a:latin typeface="inherit"/>
                <a:ea typeface="Calibri" panose="020F0502020204030204" pitchFamily="34" charset="0"/>
              </a:rPr>
              <a:t> data.</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I</a:t>
            </a:r>
            <a:r>
              <a:rPr lang="en-US" dirty="0">
                <a:effectLst/>
                <a:latin typeface="inherit"/>
                <a:ea typeface="Calibri" panose="020F0502020204030204" pitchFamily="34" charset="0"/>
              </a:rPr>
              <a:t>mport the initial dataset into a </a:t>
            </a:r>
            <a:r>
              <a:rPr lang="en-US" dirty="0">
                <a:latin typeface="inherit"/>
                <a:ea typeface="Calibri" panose="020F0502020204030204" pitchFamily="34" charset="0"/>
              </a:rPr>
              <a:t>data frame.</a:t>
            </a:r>
            <a:endParaRPr lang="en-US" dirty="0">
              <a:effectLst/>
              <a:latin typeface="inherit"/>
              <a:ea typeface="Calibri" panose="020F0502020204030204" pitchFamily="34" charset="0"/>
            </a:endParaRPr>
          </a:p>
          <a:p>
            <a:pPr marL="342900" marR="0" indent="-342900">
              <a:spcBef>
                <a:spcPts val="0"/>
              </a:spcBef>
              <a:spcAft>
                <a:spcPts val="0"/>
              </a:spcAft>
              <a:buFont typeface="+mj-lt"/>
              <a:buAutoNum type="arabicPeriod"/>
            </a:pPr>
            <a:r>
              <a:rPr lang="en-US" dirty="0">
                <a:latin typeface="inherit"/>
                <a:ea typeface="Calibri" panose="020F0502020204030204" pitchFamily="34" charset="0"/>
              </a:rPr>
              <a:t>D</a:t>
            </a:r>
            <a:r>
              <a:rPr lang="en-US" dirty="0">
                <a:effectLst/>
                <a:latin typeface="inherit"/>
                <a:ea typeface="Calibri" panose="020F0502020204030204" pitchFamily="34" charset="0"/>
              </a:rPr>
              <a:t>ifference the data set to coerce stationarity and</a:t>
            </a:r>
            <a:r>
              <a:rPr lang="en-US" dirty="0">
                <a:latin typeface="inherit"/>
                <a:ea typeface="Calibri" panose="020F0502020204030204" pitchFamily="34" charset="0"/>
              </a:rPr>
              <a:t> save it.</a:t>
            </a:r>
            <a:endParaRPr lang="en-US" dirty="0">
              <a:effectLst/>
              <a:latin typeface="inherit"/>
              <a:ea typeface="Calibri" panose="020F0502020204030204" pitchFamily="34" charset="0"/>
            </a:endParaRP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erform spectral density to see the periodicities/cyclicality </a:t>
            </a:r>
            <a:r>
              <a:rPr lang="en-US" dirty="0">
                <a:latin typeface="inherit"/>
                <a:ea typeface="Calibri" panose="020F0502020204030204" pitchFamily="34" charset="0"/>
              </a:rPr>
              <a:t>i</a:t>
            </a:r>
            <a:r>
              <a:rPr lang="en-US" dirty="0">
                <a:effectLst/>
                <a:latin typeface="inherit"/>
                <a:ea typeface="Calibri" panose="020F0502020204030204" pitchFamily="34" charset="0"/>
              </a:rPr>
              <a:t>n the data.</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erform ACF/PACF on the</a:t>
            </a:r>
            <a:r>
              <a:rPr lang="en-US" b="1" dirty="0">
                <a:solidFill>
                  <a:srgbClr val="C00000"/>
                </a:solidFill>
                <a:effectLst/>
                <a:latin typeface="inherit"/>
                <a:ea typeface="Calibri" panose="020F0502020204030204" pitchFamily="34" charset="0"/>
              </a:rPr>
              <a:t> </a:t>
            </a:r>
            <a:r>
              <a:rPr lang="en-US" dirty="0">
                <a:effectLst/>
                <a:latin typeface="inherit"/>
                <a:ea typeface="Calibri" panose="020F0502020204030204" pitchFamily="34" charset="0"/>
              </a:rPr>
              <a:t>dataset to confirm stationarity.</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D</a:t>
            </a:r>
            <a:r>
              <a:rPr lang="en-US" dirty="0">
                <a:effectLst/>
                <a:latin typeface="inherit"/>
                <a:ea typeface="Calibri" panose="020F0502020204030204" pitchFamily="34" charset="0"/>
              </a:rPr>
              <a:t>ecompose the </a:t>
            </a:r>
            <a:r>
              <a:rPr lang="en-US" b="1" dirty="0">
                <a:solidFill>
                  <a:srgbClr val="C00000"/>
                </a:solidFill>
                <a:latin typeface="inherit"/>
                <a:ea typeface="Calibri" panose="020F0502020204030204" pitchFamily="34" charset="0"/>
              </a:rPr>
              <a:t>original (non-diffed) </a:t>
            </a:r>
            <a:r>
              <a:rPr lang="en-US" dirty="0">
                <a:latin typeface="inherit"/>
                <a:ea typeface="Calibri" panose="020F0502020204030204" pitchFamily="34" charset="0"/>
              </a:rPr>
              <a:t>data</a:t>
            </a:r>
            <a:r>
              <a:rPr lang="en-US" dirty="0">
                <a:effectLst/>
                <a:latin typeface="inherit"/>
                <a:ea typeface="Calibri" panose="020F0502020204030204" pitchFamily="34" charset="0"/>
              </a:rPr>
              <a:t> set.</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lot the trend, seasonal, and residual components individually.</a:t>
            </a:r>
          </a:p>
          <a:p>
            <a:pPr marL="342900" indent="-342900">
              <a:buFont typeface="+mj-lt"/>
              <a:buAutoNum type="arabicPeriod"/>
            </a:pPr>
            <a:r>
              <a:rPr lang="en-US" dirty="0">
                <a:latin typeface="inherit"/>
                <a:ea typeface="Calibri" panose="020F0502020204030204" pitchFamily="34" charset="0"/>
              </a:rPr>
              <a:t>S</a:t>
            </a:r>
            <a:r>
              <a:rPr lang="en-US" dirty="0">
                <a:effectLst/>
                <a:latin typeface="inherit"/>
                <a:ea typeface="Calibri" panose="020F0502020204030204" pitchFamily="34" charset="0"/>
              </a:rPr>
              <a:t>plit the original clean data into training and test sets (80% </a:t>
            </a:r>
            <a:r>
              <a:rPr lang="en-US" dirty="0">
                <a:latin typeface="inherit"/>
                <a:ea typeface="Calibri" panose="020F0502020204030204" pitchFamily="34" charset="0"/>
              </a:rPr>
              <a:t> training and </a:t>
            </a:r>
            <a:r>
              <a:rPr lang="en-US" dirty="0">
                <a:effectLst/>
                <a:latin typeface="inherit"/>
                <a:ea typeface="Calibri" panose="020F0502020204030204" pitchFamily="34" charset="0"/>
              </a:rPr>
              <a:t>20% test).</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erform </a:t>
            </a:r>
            <a:r>
              <a:rPr lang="en-US" dirty="0" err="1">
                <a:effectLst/>
                <a:latin typeface="inherit"/>
                <a:ea typeface="Calibri" panose="020F0502020204030204" pitchFamily="34" charset="0"/>
              </a:rPr>
              <a:t>auto_arima</a:t>
            </a:r>
            <a:r>
              <a:rPr lang="en-US" dirty="0">
                <a:effectLst/>
                <a:latin typeface="inherit"/>
                <a:ea typeface="Calibri" panose="020F0502020204030204" pitchFamily="34" charset="0"/>
              </a:rPr>
              <a:t> to find the best Model (Model with the lowest AIC)</a:t>
            </a:r>
            <a:r>
              <a:rPr lang="en-US" dirty="0">
                <a:solidFill>
                  <a:srgbClr val="002060"/>
                </a:solidFill>
                <a:latin typeface="inherit"/>
                <a:ea typeface="Calibri" panose="020F0502020204030204" pitchFamily="34" charset="0"/>
              </a:rPr>
              <a:t>.</a:t>
            </a:r>
            <a:endParaRPr lang="en-US" dirty="0">
              <a:solidFill>
                <a:srgbClr val="002060"/>
              </a:solidFill>
              <a:effectLst/>
              <a:latin typeface="inherit"/>
              <a:ea typeface="Calibri" panose="020F0502020204030204" pitchFamily="34" charset="0"/>
            </a:endParaRPr>
          </a:p>
          <a:p>
            <a:pPr marL="342900" marR="0" indent="-342900">
              <a:spcBef>
                <a:spcPts val="0"/>
              </a:spcBef>
              <a:spcAft>
                <a:spcPts val="0"/>
              </a:spcAft>
              <a:buFont typeface="+mj-lt"/>
              <a:buAutoNum type="arabicPeriod"/>
            </a:pPr>
            <a:r>
              <a:rPr lang="en-US" dirty="0">
                <a:latin typeface="inherit"/>
                <a:ea typeface="Calibri" panose="020F0502020204030204" pitchFamily="34" charset="0"/>
              </a:rPr>
              <a:t>C</a:t>
            </a:r>
            <a:r>
              <a:rPr lang="en-US" dirty="0">
                <a:effectLst/>
                <a:latin typeface="inherit"/>
                <a:ea typeface="Calibri" panose="020F0502020204030204" pitchFamily="34" charset="0"/>
              </a:rPr>
              <a:t>reate Arima model with the training data.</a:t>
            </a:r>
            <a:r>
              <a:rPr lang="en-US" dirty="0">
                <a:latin typeface="inherit"/>
                <a:ea typeface="Calibri" panose="020F0502020204030204" pitchFamily="34" charset="0"/>
              </a:rPr>
              <a:t> </a:t>
            </a:r>
          </a:p>
          <a:p>
            <a:pPr marL="342900" marR="0" indent="-342900">
              <a:spcBef>
                <a:spcPts val="0"/>
              </a:spcBef>
              <a:spcAft>
                <a:spcPts val="0"/>
              </a:spcAft>
              <a:buFont typeface="+mj-lt"/>
              <a:buAutoNum type="arabicPeriod"/>
            </a:pPr>
            <a:r>
              <a:rPr lang="en-US" dirty="0">
                <a:effectLst/>
                <a:latin typeface="inherit"/>
                <a:ea typeface="Calibri" panose="020F0502020204030204" pitchFamily="34" charset="0"/>
              </a:rPr>
              <a:t>Print mean absolute error (MAE) and create 4 diagnostic plots</a:t>
            </a:r>
          </a:p>
          <a:p>
            <a:pPr marL="342900" marR="0" indent="-342900">
              <a:spcBef>
                <a:spcPts val="0"/>
              </a:spcBef>
              <a:spcAft>
                <a:spcPts val="0"/>
              </a:spcAft>
              <a:buFont typeface="+mj-lt"/>
              <a:buAutoNum type="arabicPeriod"/>
            </a:pPr>
            <a:r>
              <a:rPr lang="en-US" dirty="0">
                <a:latin typeface="inherit"/>
                <a:ea typeface="Calibri" panose="020F0502020204030204" pitchFamily="34" charset="0"/>
              </a:rPr>
              <a:t>P</a:t>
            </a:r>
            <a:r>
              <a:rPr lang="en-US" dirty="0">
                <a:effectLst/>
                <a:latin typeface="inherit"/>
                <a:ea typeface="Calibri" panose="020F0502020204030204" pitchFamily="34" charset="0"/>
              </a:rPr>
              <a:t>erform forecast on the training set and compare to the test set.</a:t>
            </a:r>
          </a:p>
          <a:p>
            <a:pPr marL="342900" indent="-342900">
              <a:buFont typeface="+mj-lt"/>
              <a:buAutoNum type="arabicPeriod"/>
            </a:pPr>
            <a:r>
              <a:rPr lang="en-US" dirty="0">
                <a:latin typeface="inherit"/>
                <a:ea typeface="Calibri" panose="020F0502020204030204" pitchFamily="34" charset="0"/>
              </a:rPr>
              <a:t>S</a:t>
            </a:r>
            <a:r>
              <a:rPr lang="en-US" dirty="0">
                <a:effectLst/>
                <a:latin typeface="inherit"/>
                <a:ea typeface="Calibri" panose="020F0502020204030204" pitchFamily="34" charset="0"/>
              </a:rPr>
              <a:t>ave the model.</a:t>
            </a:r>
          </a:p>
          <a:p>
            <a:pPr marL="342900" indent="-342900">
              <a:buFont typeface="+mj-lt"/>
              <a:buAutoNum type="arabicPeriod"/>
            </a:pPr>
            <a:r>
              <a:rPr lang="en-US" dirty="0">
                <a:latin typeface="inherit"/>
                <a:ea typeface="Calibri" panose="020F0502020204030204" pitchFamily="34" charset="0"/>
              </a:rPr>
              <a:t>Reload the model</a:t>
            </a:r>
            <a:endParaRPr lang="en-US" dirty="0">
              <a:effectLst/>
              <a:latin typeface="inherit"/>
              <a:ea typeface="Calibri" panose="020F0502020204030204" pitchFamily="34" charset="0"/>
            </a:endParaRPr>
          </a:p>
          <a:p>
            <a:pPr marL="342900" marR="0" indent="-342900">
              <a:spcBef>
                <a:spcPts val="0"/>
              </a:spcBef>
              <a:spcAft>
                <a:spcPts val="0"/>
              </a:spcAft>
              <a:buFont typeface="+mj-lt"/>
              <a:buAutoNum type="arabicPeriod"/>
            </a:pPr>
            <a:r>
              <a:rPr lang="en-US" dirty="0">
                <a:latin typeface="inherit"/>
                <a:ea typeface="Calibri" panose="020F0502020204030204" pitchFamily="34" charset="0"/>
              </a:rPr>
              <a:t>Evaluate </a:t>
            </a:r>
            <a:r>
              <a:rPr lang="en-US" dirty="0">
                <a:effectLst/>
                <a:latin typeface="inherit"/>
                <a:ea typeface="Calibri" panose="020F0502020204030204" pitchFamily="34" charset="0"/>
              </a:rPr>
              <a:t>with the test set.</a:t>
            </a:r>
          </a:p>
        </p:txBody>
      </p:sp>
      <p:pic>
        <p:nvPicPr>
          <p:cNvPr id="5" name="Picture 4" descr="An owl sitting on a table&#10;&#10;Description automatically generated with low confidence">
            <a:extLst>
              <a:ext uri="{FF2B5EF4-FFF2-40B4-BE49-F238E27FC236}">
                <a16:creationId xmlns:a16="http://schemas.microsoft.com/office/drawing/2014/main" id="{FE016B7E-1680-45A8-91E9-6A6B96DFB2C7}"/>
              </a:ext>
            </a:extLst>
          </p:cNvPr>
          <p:cNvPicPr>
            <a:picLocks noChangeAspect="1"/>
          </p:cNvPicPr>
          <p:nvPr/>
        </p:nvPicPr>
        <p:blipFill>
          <a:blip r:embed="rId2"/>
          <a:stretch>
            <a:fillRect/>
          </a:stretch>
        </p:blipFill>
        <p:spPr>
          <a:xfrm>
            <a:off x="359455" y="232828"/>
            <a:ext cx="3001039" cy="5667931"/>
          </a:xfrm>
          <a:prstGeom prst="rect">
            <a:avLst/>
          </a:prstGeom>
        </p:spPr>
      </p:pic>
    </p:spTree>
    <p:extLst>
      <p:ext uri="{BB962C8B-B14F-4D97-AF65-F5344CB8AC3E}">
        <p14:creationId xmlns:p14="http://schemas.microsoft.com/office/powerpoint/2010/main" val="22392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BE110A2-E18F-4996-B04E-EC9BF94BA018}"/>
              </a:ext>
            </a:extLst>
          </p:cNvPr>
          <p:cNvGraphicFramePr>
            <a:graphicFrameLocks noGrp="1"/>
          </p:cNvGraphicFramePr>
          <p:nvPr>
            <p:extLst>
              <p:ext uri="{D42A27DB-BD31-4B8C-83A1-F6EECF244321}">
                <p14:modId xmlns:p14="http://schemas.microsoft.com/office/powerpoint/2010/main" val="371153091"/>
              </p:ext>
            </p:extLst>
          </p:nvPr>
        </p:nvGraphicFramePr>
        <p:xfrm>
          <a:off x="1328103" y="540227"/>
          <a:ext cx="9535792" cy="6272704"/>
        </p:xfrm>
        <a:graphic>
          <a:graphicData uri="http://schemas.openxmlformats.org/drawingml/2006/table">
            <a:tbl>
              <a:tblPr firstRow="1" bandRow="1">
                <a:tableStyleId>{5C22544A-7EE6-4342-B048-85BDC9FD1C3A}</a:tableStyleId>
              </a:tblPr>
              <a:tblGrid>
                <a:gridCol w="605446">
                  <a:extLst>
                    <a:ext uri="{9D8B030D-6E8A-4147-A177-3AD203B41FA5}">
                      <a16:colId xmlns:a16="http://schemas.microsoft.com/office/drawing/2014/main" val="2671844701"/>
                    </a:ext>
                  </a:extLst>
                </a:gridCol>
                <a:gridCol w="1665184">
                  <a:extLst>
                    <a:ext uri="{9D8B030D-6E8A-4147-A177-3AD203B41FA5}">
                      <a16:colId xmlns:a16="http://schemas.microsoft.com/office/drawing/2014/main" val="1749974043"/>
                    </a:ext>
                  </a:extLst>
                </a:gridCol>
                <a:gridCol w="7265162">
                  <a:extLst>
                    <a:ext uri="{9D8B030D-6E8A-4147-A177-3AD203B41FA5}">
                      <a16:colId xmlns:a16="http://schemas.microsoft.com/office/drawing/2014/main" val="3661843136"/>
                    </a:ext>
                  </a:extLst>
                </a:gridCol>
              </a:tblGrid>
              <a:tr h="376524">
                <a:tc>
                  <a:txBody>
                    <a:bodyPr/>
                    <a:lstStyle/>
                    <a:p>
                      <a:pPr algn="ctr"/>
                      <a:r>
                        <a:rPr lang="en-US" sz="1400" dirty="0">
                          <a:latin typeface="+mn-lt"/>
                        </a:rPr>
                        <a:t>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Summary 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mn-lt"/>
                        </a:rPr>
                        <a:t>Work Package Breakdown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669716"/>
                  </a:ext>
                </a:extLst>
              </a:tr>
              <a:tr h="861584">
                <a:tc>
                  <a:txBody>
                    <a:bodyPr/>
                    <a:lstStyle/>
                    <a:p>
                      <a:pPr algn="ctr"/>
                      <a:r>
                        <a:rPr lang="en-US" sz="1400" dirty="0">
                          <a:latin typeface="+mn-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Explore data set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Examine the data structure.</a:t>
                      </a:r>
                    </a:p>
                    <a:p>
                      <a:pPr marL="285750" indent="-285750">
                        <a:buFont typeface="Arial" panose="020B0604020202020204" pitchFamily="34" charset="0"/>
                        <a:buChar char="•"/>
                      </a:pPr>
                      <a:r>
                        <a:rPr lang="en-US" sz="1400" dirty="0">
                          <a:latin typeface="+mn-lt"/>
                        </a:rPr>
                        <a:t>Summarize the data using descriptive statistics.</a:t>
                      </a:r>
                    </a:p>
                    <a:p>
                      <a:pPr marL="285750" indent="-285750">
                        <a:buFont typeface="Arial" panose="020B0604020202020204" pitchFamily="34" charset="0"/>
                        <a:buChar char="•"/>
                      </a:pPr>
                      <a:r>
                        <a:rPr lang="en-US" sz="1400" dirty="0">
                          <a:latin typeface="+mn-lt"/>
                        </a:rPr>
                        <a:t>Plot preliminary data for visual understanding.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3944777"/>
                  </a:ext>
                </a:extLst>
              </a:tr>
              <a:tr h="606300">
                <a:tc>
                  <a:txBody>
                    <a:bodyPr/>
                    <a:lstStyle/>
                    <a:p>
                      <a:pPr algn="ctr"/>
                      <a:r>
                        <a:rPr lang="en-US" sz="1400" dirty="0">
                          <a:latin typeface="+mn-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Clean data set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Check for missing and null values or duplicates.</a:t>
                      </a:r>
                    </a:p>
                    <a:p>
                      <a:pPr marL="285750" indent="-285750">
                        <a:buFont typeface="Arial" panose="020B0604020202020204" pitchFamily="34" charset="0"/>
                        <a:buChar char="•"/>
                      </a:pPr>
                      <a:r>
                        <a:rPr lang="en-US" sz="1400" dirty="0">
                          <a:latin typeface="+mn-lt"/>
                        </a:rPr>
                        <a:t>Convert data frame into time series object.</a:t>
                      </a:r>
                    </a:p>
                    <a:p>
                      <a:pPr marL="285750" indent="-285750">
                        <a:buFont typeface="Arial" panose="020B0604020202020204" pitchFamily="34" charset="0"/>
                        <a:buChar char="•"/>
                      </a:pPr>
                      <a:r>
                        <a:rPr lang="en-US" sz="1400" dirty="0">
                          <a:latin typeface="+mn-lt"/>
                        </a:rPr>
                        <a:t>Index as appropriate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7675500"/>
                  </a:ext>
                </a:extLst>
              </a:tr>
              <a:tr h="606300">
                <a:tc>
                  <a:txBody>
                    <a:bodyPr/>
                    <a:lstStyle/>
                    <a:p>
                      <a:pPr algn="ctr"/>
                      <a:r>
                        <a:rPr lang="en-US" sz="1400" dirty="0">
                          <a:latin typeface="+mn-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Evaluate stationarity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Use KPSS or </a:t>
                      </a:r>
                      <a:r>
                        <a:rPr lang="en-US" sz="1400" dirty="0" err="1">
                          <a:latin typeface="+mn-lt"/>
                        </a:rPr>
                        <a:t>ADFuller</a:t>
                      </a:r>
                      <a:r>
                        <a:rPr lang="en-US" sz="1400" dirty="0">
                          <a:latin typeface="+mn-lt"/>
                        </a:rPr>
                        <a:t> test to determine if the data is stationary.  If not, calculate </a:t>
                      </a:r>
                    </a:p>
                    <a:p>
                      <a:r>
                        <a:rPr lang="en-US" sz="1400" dirty="0">
                          <a:latin typeface="+mn-lt"/>
                        </a:rPr>
                        <a:t>the number of differencing required to coerce stationarity.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5784869"/>
                  </a:ext>
                </a:extLst>
              </a:tr>
              <a:tr h="388245">
                <a:tc>
                  <a:txBody>
                    <a:bodyPr/>
                    <a:lstStyle/>
                    <a:p>
                      <a:pPr algn="ctr"/>
                      <a:r>
                        <a:rPr lang="en-US" sz="1400" dirty="0">
                          <a:latin typeface="+mn-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Prepare data for analysis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Split the data into training and testing data sets. </a:t>
                      </a:r>
                    </a:p>
                    <a:p>
                      <a:pPr marL="285750" indent="-285750">
                        <a:buFont typeface="Arial" panose="020B0604020202020204" pitchFamily="34" charset="0"/>
                        <a:buChar char="•"/>
                      </a:pPr>
                      <a:r>
                        <a:rPr lang="en-US" sz="1400" dirty="0">
                          <a:latin typeface="+mn-lt"/>
                        </a:rPr>
                        <a:t>Export the clean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63932"/>
                  </a:ext>
                </a:extLst>
              </a:tr>
              <a:tr h="1372152">
                <a:tc>
                  <a:txBody>
                    <a:bodyPr/>
                    <a:lstStyle/>
                    <a:p>
                      <a:pPr algn="ctr"/>
                      <a:r>
                        <a:rPr lang="en-US" sz="1400" dirty="0">
                          <a:latin typeface="+mn-lt"/>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Analyze the prepared data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mn-lt"/>
                        </a:rPr>
                        <a:t>Decompose the time series data.</a:t>
                      </a:r>
                    </a:p>
                    <a:p>
                      <a:pPr marL="285750" indent="-285750">
                        <a:buFont typeface="Arial" panose="020B0604020202020204" pitchFamily="34" charset="0"/>
                        <a:buChar char="•"/>
                      </a:pPr>
                      <a:r>
                        <a:rPr lang="en-US" sz="1400" dirty="0">
                          <a:latin typeface="+mn-lt"/>
                        </a:rPr>
                        <a:t>Detect any trend and seasonal patterns.</a:t>
                      </a:r>
                    </a:p>
                    <a:p>
                      <a:pPr marL="285750" indent="-285750">
                        <a:buFont typeface="Arial" panose="020B0604020202020204" pitchFamily="34" charset="0"/>
                        <a:buChar char="•"/>
                      </a:pPr>
                      <a:r>
                        <a:rPr lang="en-US" sz="1400" dirty="0">
                          <a:latin typeface="+mn-lt"/>
                        </a:rPr>
                        <a:t>Examine ACF/PACF to get an idea of the appropriate p and q parameters. </a:t>
                      </a:r>
                    </a:p>
                    <a:p>
                      <a:pPr marL="285750" indent="-285750">
                        <a:buFont typeface="Arial" panose="020B0604020202020204" pitchFamily="34" charset="0"/>
                        <a:buChar char="•"/>
                      </a:pPr>
                      <a:r>
                        <a:rPr lang="en-US" sz="1400" dirty="0">
                          <a:latin typeface="+mn-lt"/>
                        </a:rPr>
                        <a:t>Review spectral density to determine periodicities and strength of the occurrences</a:t>
                      </a:r>
                    </a:p>
                    <a:p>
                      <a:pPr marL="285750" indent="-285750">
                        <a:buFont typeface="Arial" panose="020B0604020202020204" pitchFamily="34" charset="0"/>
                        <a:buChar char="•"/>
                      </a:pPr>
                      <a:r>
                        <a:rPr lang="en-US" sz="1400" dirty="0">
                          <a:latin typeface="+mn-lt"/>
                        </a:rPr>
                        <a:t>Confirm the lack of trends in the residual plot.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488910"/>
                  </a:ext>
                </a:extLst>
              </a:tr>
              <a:tr h="861584">
                <a:tc>
                  <a:txBody>
                    <a:bodyPr/>
                    <a:lstStyle/>
                    <a:p>
                      <a:pPr algn="ctr"/>
                      <a:r>
                        <a:rPr lang="en-US" sz="1400" dirty="0">
                          <a:latin typeface="+mn-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Build and Predict ARIMA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Use Auto Arima to find the best Model. (Model with the lowest AIC) </a:t>
                      </a:r>
                    </a:p>
                    <a:p>
                      <a:r>
                        <a:rPr lang="en-US" sz="1400" dirty="0">
                          <a:latin typeface="+mn-lt"/>
                        </a:rPr>
                        <a:t>Build Arima Model with the Training Data</a:t>
                      </a:r>
                    </a:p>
                    <a:p>
                      <a:r>
                        <a:rPr lang="en-US" sz="1400" dirty="0">
                          <a:latin typeface="+mn-lt"/>
                        </a:rPr>
                        <a:t>Fit the Model to the Training Data </a:t>
                      </a:r>
                    </a:p>
                    <a:p>
                      <a:r>
                        <a:rPr lang="en-US" sz="1400" dirty="0">
                          <a:latin typeface="+mn-lt"/>
                        </a:rPr>
                        <a:t>Predict with the training data and compare to the test 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4823209"/>
                  </a:ext>
                </a:extLst>
              </a:tr>
              <a:tr h="861584">
                <a:tc>
                  <a:txBody>
                    <a:bodyPr/>
                    <a:lstStyle/>
                    <a:p>
                      <a:pPr algn="ctr"/>
                      <a:r>
                        <a:rPr lang="en-US" sz="1400" dirty="0">
                          <a:latin typeface="+mn-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Summarize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mn-lt"/>
                        </a:rPr>
                        <a:t>Document results from this data analysis.</a:t>
                      </a:r>
                    </a:p>
                    <a:p>
                      <a:r>
                        <a:rPr lang="en-US" sz="1400" dirty="0">
                          <a:latin typeface="+mn-lt"/>
                        </a:rPr>
                        <a:t>Interpret results in the context of the research question.</a:t>
                      </a:r>
                    </a:p>
                    <a:p>
                      <a:r>
                        <a:rPr lang="en-US" sz="1400" dirty="0">
                          <a:latin typeface="+mn-lt"/>
                        </a:rPr>
                        <a:t>Provide actionable recommendations.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35872"/>
                  </a:ext>
                </a:extLst>
              </a:tr>
            </a:tbl>
          </a:graphicData>
        </a:graphic>
      </p:graphicFrame>
      <p:sp>
        <p:nvSpPr>
          <p:cNvPr id="5" name="TextBox 4">
            <a:extLst>
              <a:ext uri="{FF2B5EF4-FFF2-40B4-BE49-F238E27FC236}">
                <a16:creationId xmlns:a16="http://schemas.microsoft.com/office/drawing/2014/main" id="{B36102A0-696D-45C8-A6B0-384960E6B894}"/>
              </a:ext>
            </a:extLst>
          </p:cNvPr>
          <p:cNvSpPr txBox="1"/>
          <p:nvPr/>
        </p:nvSpPr>
        <p:spPr>
          <a:xfrm>
            <a:off x="1328102" y="58874"/>
            <a:ext cx="9535793" cy="461665"/>
          </a:xfrm>
          <a:prstGeom prst="rect">
            <a:avLst/>
          </a:prstGeom>
          <a:solidFill>
            <a:schemeClr val="accent6">
              <a:lumMod val="20000"/>
              <a:lumOff val="80000"/>
            </a:schemeClr>
          </a:solidFill>
        </p:spPr>
        <p:txBody>
          <a:bodyPr wrap="square">
            <a:spAutoFit/>
          </a:bodyPr>
          <a:lstStyle/>
          <a:p>
            <a:pPr algn="ctr"/>
            <a:r>
              <a:rPr lang="en-US" sz="2400" b="1" dirty="0"/>
              <a:t>Task Breakdown Structure (TBS)</a:t>
            </a:r>
          </a:p>
        </p:txBody>
      </p:sp>
    </p:spTree>
    <p:extLst>
      <p:ext uri="{BB962C8B-B14F-4D97-AF65-F5344CB8AC3E}">
        <p14:creationId xmlns:p14="http://schemas.microsoft.com/office/powerpoint/2010/main" val="64411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160B16-514B-4E6E-BD4C-E13713CF3FB3}"/>
              </a:ext>
            </a:extLst>
          </p:cNvPr>
          <p:cNvSpPr txBox="1"/>
          <p:nvPr/>
        </p:nvSpPr>
        <p:spPr>
          <a:xfrm>
            <a:off x="831542" y="822560"/>
            <a:ext cx="10833716" cy="5078313"/>
          </a:xfrm>
          <a:prstGeom prst="rect">
            <a:avLst/>
          </a:prstGeom>
          <a:noFill/>
        </p:spPr>
        <p:txBody>
          <a:bodyPr wrap="square">
            <a:spAutoFit/>
          </a:bodyPr>
          <a:lstStyle/>
          <a:p>
            <a:pPr marL="228600" marR="0" indent="-228600" algn="l" fontAlgn="base">
              <a:spcBef>
                <a:spcPts val="0"/>
              </a:spcBef>
              <a:spcAft>
                <a:spcPts val="0"/>
              </a:spcAft>
            </a:pPr>
            <a:r>
              <a:rPr lang="en-US" b="1" i="0" u="none" strike="noStrike" dirty="0">
                <a:solidFill>
                  <a:srgbClr val="333333"/>
                </a:solidFill>
                <a:effectLst/>
                <a:latin typeface="Inherit"/>
              </a:rPr>
              <a:t>Part I:  Research Question</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A.  Describe the purpose of this data analysis by doing the following:</a:t>
            </a:r>
          </a:p>
          <a:p>
            <a:pPr marL="457200" marR="0" indent="-228600" algn="l" fontAlgn="base">
              <a:spcBef>
                <a:spcPts val="0"/>
              </a:spcBef>
              <a:spcAft>
                <a:spcPts val="0"/>
              </a:spcAft>
            </a:pPr>
            <a:r>
              <a:rPr lang="en-US" b="0" i="0" u="none" strike="noStrike" dirty="0">
                <a:solidFill>
                  <a:srgbClr val="333333"/>
                </a:solidFill>
                <a:effectLst/>
                <a:latin typeface="Inherit"/>
              </a:rPr>
              <a:t>1.  Summarize </a:t>
            </a:r>
            <a:r>
              <a:rPr lang="en-US" b="1" i="0" u="none" strike="noStrike" dirty="0">
                <a:solidFill>
                  <a:srgbClr val="333333"/>
                </a:solidFill>
                <a:effectLst/>
                <a:latin typeface="Inherit"/>
              </a:rPr>
              <a:t>one</a:t>
            </a:r>
            <a:r>
              <a:rPr lang="en-US" b="0" i="0" u="none" strike="noStrike" dirty="0">
                <a:solidFill>
                  <a:srgbClr val="333333"/>
                </a:solidFill>
                <a:effectLst/>
                <a:latin typeface="Inherit"/>
              </a:rPr>
              <a:t> research question that is relevant to a real-world organizational situation captured in the selected data set and that you will answer using time series modeling techniques.</a:t>
            </a:r>
          </a:p>
          <a:p>
            <a:pPr marL="457200" marR="0" indent="-228600" algn="l" fontAlgn="base">
              <a:spcBef>
                <a:spcPts val="0"/>
              </a:spcBef>
              <a:spcAft>
                <a:spcPts val="0"/>
              </a:spcAft>
            </a:pPr>
            <a:r>
              <a:rPr lang="en-US" b="0" i="0" u="none" strike="noStrike" dirty="0">
                <a:solidFill>
                  <a:srgbClr val="333333"/>
                </a:solidFill>
                <a:effectLst/>
                <a:latin typeface="Inherit"/>
              </a:rPr>
              <a:t>2.  Define the objectives or goals of the data analysis. Ensure that your objectives or goals are reasonable within the scope of the scenario and are represented in the available data.</a:t>
            </a:r>
            <a:br>
              <a:rPr lang="en-US" b="0" i="0" u="none" strike="noStrike" dirty="0">
                <a:solidFill>
                  <a:srgbClr val="333333"/>
                </a:solidFill>
                <a:effectLst/>
                <a:latin typeface="Inherit"/>
              </a:rPr>
            </a:b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1" i="0" u="none" strike="noStrike" dirty="0">
                <a:solidFill>
                  <a:srgbClr val="333333"/>
                </a:solidFill>
                <a:effectLst/>
                <a:latin typeface="Inherit"/>
              </a:rPr>
              <a:t>Part II:  Method Justification</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B.  Summarize the assumptions of a time series model including stationarity and autocorrelated data.</a:t>
            </a:r>
            <a:endParaRPr lang="en-US" dirty="0">
              <a:solidFill>
                <a:srgbClr val="333333"/>
              </a:solidFill>
              <a:latin typeface="Inherit"/>
            </a:endParaRPr>
          </a:p>
          <a:p>
            <a:pPr marL="228600" marR="0" indent="-228600" algn="l" fontAlgn="base">
              <a:spcBef>
                <a:spcPts val="0"/>
              </a:spcBef>
              <a:spcAft>
                <a:spcPts val="0"/>
              </a:spcAft>
            </a:pPr>
            <a:endParaRPr lang="en-US" b="1" i="0" u="none" strike="noStrike" dirty="0">
              <a:solidFill>
                <a:srgbClr val="333333"/>
              </a:solidFill>
              <a:effectLst/>
              <a:latin typeface="Inherit"/>
            </a:endParaRPr>
          </a:p>
          <a:p>
            <a:pPr marL="228600" marR="0" indent="-228600" algn="l" fontAlgn="base">
              <a:spcBef>
                <a:spcPts val="0"/>
              </a:spcBef>
              <a:spcAft>
                <a:spcPts val="0"/>
              </a:spcAft>
            </a:pPr>
            <a:r>
              <a:rPr lang="en-US" b="1" i="0" u="none" strike="noStrike" dirty="0">
                <a:solidFill>
                  <a:srgbClr val="333333"/>
                </a:solidFill>
                <a:effectLst/>
                <a:latin typeface="Inherit"/>
              </a:rPr>
              <a:t>Part III:  Data Preparation</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C.  Summarize the data cleaning process by doing the following:</a:t>
            </a:r>
          </a:p>
          <a:p>
            <a:pPr marL="457200" marR="0" indent="-228600" algn="l" fontAlgn="base">
              <a:spcBef>
                <a:spcPts val="0"/>
              </a:spcBef>
              <a:spcAft>
                <a:spcPts val="0"/>
              </a:spcAft>
            </a:pPr>
            <a:r>
              <a:rPr lang="en-US" b="0" i="0" u="none" strike="noStrike" dirty="0">
                <a:solidFill>
                  <a:srgbClr val="333333"/>
                </a:solidFill>
                <a:effectLst/>
                <a:latin typeface="Inherit"/>
              </a:rPr>
              <a:t>1.  Provide a line graph visualizing the realization of the time series.</a:t>
            </a:r>
          </a:p>
          <a:p>
            <a:pPr marL="457200" marR="0" indent="-228600" algn="l" fontAlgn="base">
              <a:spcBef>
                <a:spcPts val="0"/>
              </a:spcBef>
              <a:spcAft>
                <a:spcPts val="0"/>
              </a:spcAft>
            </a:pPr>
            <a:r>
              <a:rPr lang="en-US" b="0" i="0" u="none" strike="noStrike" dirty="0">
                <a:solidFill>
                  <a:srgbClr val="333333"/>
                </a:solidFill>
                <a:effectLst/>
                <a:latin typeface="Inherit"/>
              </a:rPr>
              <a:t>2.  Describe the time step formatting of the realization, including any gaps in measurement and the length of the sequence.</a:t>
            </a:r>
          </a:p>
          <a:p>
            <a:pPr marL="457200" marR="0" indent="-228600" algn="l" fontAlgn="base">
              <a:spcBef>
                <a:spcPts val="0"/>
              </a:spcBef>
              <a:spcAft>
                <a:spcPts val="0"/>
              </a:spcAft>
            </a:pPr>
            <a:r>
              <a:rPr lang="en-US" b="0" i="0" u="none" strike="noStrike" dirty="0">
                <a:solidFill>
                  <a:srgbClr val="333333"/>
                </a:solidFill>
                <a:effectLst/>
                <a:latin typeface="Inherit"/>
              </a:rPr>
              <a:t>3.  Evaluate the stationarity of the time series.</a:t>
            </a:r>
          </a:p>
          <a:p>
            <a:pPr marL="457200" marR="0" indent="-228600" algn="l" fontAlgn="base">
              <a:spcBef>
                <a:spcPts val="0"/>
              </a:spcBef>
              <a:spcAft>
                <a:spcPts val="0"/>
              </a:spcAft>
            </a:pPr>
            <a:r>
              <a:rPr lang="en-US" b="0" i="0" u="none" strike="noStrike" dirty="0">
                <a:solidFill>
                  <a:srgbClr val="333333"/>
                </a:solidFill>
                <a:effectLst/>
                <a:latin typeface="Inherit"/>
              </a:rPr>
              <a:t>4.  Explain the steps used to prepare the data for analysis, including the training and test set split.</a:t>
            </a:r>
          </a:p>
          <a:p>
            <a:pPr marL="457200" marR="0" indent="-228600" algn="l" fontAlgn="base">
              <a:spcBef>
                <a:spcPts val="0"/>
              </a:spcBef>
              <a:spcAft>
                <a:spcPts val="0"/>
              </a:spcAft>
            </a:pPr>
            <a:r>
              <a:rPr lang="en-US" b="0" i="0" u="none" strike="noStrike" dirty="0">
                <a:solidFill>
                  <a:srgbClr val="333333"/>
                </a:solidFill>
                <a:effectLst/>
                <a:latin typeface="Inherit"/>
              </a:rPr>
              <a:t>5.  Provide a copy of the cleaned dataset.</a:t>
            </a:r>
            <a:endParaRPr lang="en-US" sz="1400" dirty="0">
              <a:solidFill>
                <a:srgbClr val="333333"/>
              </a:solidFill>
              <a:latin typeface="Inherit"/>
            </a:endParaRPr>
          </a:p>
        </p:txBody>
      </p:sp>
      <p:sp>
        <p:nvSpPr>
          <p:cNvPr id="4" name="TextBox 3">
            <a:extLst>
              <a:ext uri="{FF2B5EF4-FFF2-40B4-BE49-F238E27FC236}">
                <a16:creationId xmlns:a16="http://schemas.microsoft.com/office/drawing/2014/main" id="{9BB2C5F6-06AE-4A0E-9139-AB5A7F7A63A3}"/>
              </a:ext>
            </a:extLst>
          </p:cNvPr>
          <p:cNvSpPr txBox="1"/>
          <p:nvPr/>
        </p:nvSpPr>
        <p:spPr>
          <a:xfrm>
            <a:off x="0" y="65177"/>
            <a:ext cx="12192000" cy="584775"/>
          </a:xfrm>
          <a:prstGeom prst="rect">
            <a:avLst/>
          </a:prstGeom>
          <a:solidFill>
            <a:schemeClr val="accent6">
              <a:lumMod val="20000"/>
              <a:lumOff val="80000"/>
            </a:schemeClr>
          </a:solidFill>
        </p:spPr>
        <p:txBody>
          <a:bodyPr wrap="square">
            <a:spAutoFit/>
          </a:bodyPr>
          <a:lstStyle/>
          <a:p>
            <a:pPr algn="ctr"/>
            <a:r>
              <a:rPr lang="en-US" sz="3200" b="1" i="0" cap="all" dirty="0">
                <a:solidFill>
                  <a:srgbClr val="333333"/>
                </a:solidFill>
                <a:effectLst/>
                <a:latin typeface="Lato" panose="020F0502020204030203" pitchFamily="34" charset="0"/>
              </a:rPr>
              <a:t>REQUIREMENTS</a:t>
            </a:r>
            <a:endParaRPr lang="en-US" sz="3200" b="1" dirty="0"/>
          </a:p>
        </p:txBody>
      </p:sp>
    </p:spTree>
    <p:extLst>
      <p:ext uri="{BB962C8B-B14F-4D97-AF65-F5344CB8AC3E}">
        <p14:creationId xmlns:p14="http://schemas.microsoft.com/office/powerpoint/2010/main" val="2000085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EE0664-D16D-4365-BC0B-ADA59B675ADD}"/>
              </a:ext>
            </a:extLst>
          </p:cNvPr>
          <p:cNvSpPr txBox="1"/>
          <p:nvPr/>
        </p:nvSpPr>
        <p:spPr>
          <a:xfrm>
            <a:off x="688019" y="256413"/>
            <a:ext cx="10950606" cy="3970318"/>
          </a:xfrm>
          <a:prstGeom prst="rect">
            <a:avLst/>
          </a:prstGeom>
          <a:noFill/>
        </p:spPr>
        <p:txBody>
          <a:bodyPr wrap="square">
            <a:spAutoFit/>
          </a:bodyPr>
          <a:lstStyle/>
          <a:p>
            <a:pPr marL="228600" marR="0" indent="-228600" algn="l" fontAlgn="base">
              <a:spcBef>
                <a:spcPts val="0"/>
              </a:spcBef>
              <a:spcAft>
                <a:spcPts val="0"/>
              </a:spcAft>
            </a:pPr>
            <a:r>
              <a:rPr lang="en-US" b="1" i="0" u="none" strike="noStrike" dirty="0">
                <a:solidFill>
                  <a:srgbClr val="333333"/>
                </a:solidFill>
                <a:effectLst/>
                <a:latin typeface="Inherit"/>
              </a:rPr>
              <a:t>Part IV:  Model Identification and Analysis</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D.  Analyze the time series dataset by doing the following:</a:t>
            </a:r>
          </a:p>
          <a:p>
            <a:pPr marL="457200" marR="0" indent="-228600" algn="l" fontAlgn="base">
              <a:spcBef>
                <a:spcPts val="0"/>
              </a:spcBef>
              <a:spcAft>
                <a:spcPts val="0"/>
              </a:spcAft>
            </a:pPr>
            <a:r>
              <a:rPr lang="en-US" b="0" i="0" u="none" strike="noStrike" dirty="0">
                <a:solidFill>
                  <a:srgbClr val="333333"/>
                </a:solidFill>
                <a:effectLst/>
                <a:latin typeface="Inherit"/>
              </a:rPr>
              <a:t>1.  Report the annotated findings with visualizations of your data analysis, including the following elements:</a:t>
            </a:r>
          </a:p>
          <a:p>
            <a:pPr marL="640080" marR="0" indent="-182880" algn="l" fontAlgn="base">
              <a:spcBef>
                <a:spcPts val="0"/>
              </a:spcBef>
              <a:spcAft>
                <a:spcPts val="0"/>
              </a:spcAft>
            </a:pPr>
            <a:r>
              <a:rPr lang="en-US" b="0" i="0" u="none" strike="noStrike" dirty="0">
                <a:solidFill>
                  <a:srgbClr val="333333"/>
                </a:solidFill>
                <a:effectLst/>
                <a:latin typeface="Inherit"/>
              </a:rPr>
              <a:t>•   the presence or lack of a seasonal component – </a:t>
            </a:r>
            <a:r>
              <a:rPr lang="en-US" b="0" i="0" u="none" strike="noStrike" dirty="0">
                <a:solidFill>
                  <a:srgbClr val="333333"/>
                </a:solidFill>
                <a:effectLst/>
                <a:highlight>
                  <a:srgbClr val="FFFF00"/>
                </a:highlight>
                <a:latin typeface="Inherit"/>
              </a:rPr>
              <a:t>non-stationary data</a:t>
            </a:r>
          </a:p>
          <a:p>
            <a:pPr marL="640080" marR="0" indent="-182880" algn="l" fontAlgn="base">
              <a:spcBef>
                <a:spcPts val="0"/>
              </a:spcBef>
              <a:spcAft>
                <a:spcPts val="0"/>
              </a:spcAft>
            </a:pPr>
            <a:r>
              <a:rPr lang="en-US" b="0" i="0" u="none" strike="noStrike" dirty="0">
                <a:solidFill>
                  <a:srgbClr val="333333"/>
                </a:solidFill>
                <a:effectLst/>
                <a:latin typeface="Inherit"/>
              </a:rPr>
              <a:t>•   trends</a:t>
            </a:r>
          </a:p>
          <a:p>
            <a:pPr marL="640080" marR="0" indent="-182880" algn="l" fontAlgn="base">
              <a:spcBef>
                <a:spcPts val="0"/>
              </a:spcBef>
              <a:spcAft>
                <a:spcPts val="0"/>
              </a:spcAft>
            </a:pPr>
            <a:r>
              <a:rPr lang="en-US" b="0" i="0" u="none" strike="noStrike" dirty="0">
                <a:solidFill>
                  <a:srgbClr val="333333"/>
                </a:solidFill>
                <a:effectLst/>
                <a:latin typeface="Inherit"/>
              </a:rPr>
              <a:t>•   autocorrelation function</a:t>
            </a:r>
          </a:p>
          <a:p>
            <a:pPr marL="640080" marR="0" indent="-182880" algn="l" fontAlgn="base">
              <a:spcBef>
                <a:spcPts val="0"/>
              </a:spcBef>
              <a:spcAft>
                <a:spcPts val="0"/>
              </a:spcAft>
            </a:pPr>
            <a:r>
              <a:rPr lang="en-US" b="0" i="0" u="none" strike="noStrike" dirty="0">
                <a:solidFill>
                  <a:srgbClr val="333333"/>
                </a:solidFill>
                <a:effectLst/>
                <a:latin typeface="Inherit"/>
              </a:rPr>
              <a:t>•   spectral density</a:t>
            </a:r>
          </a:p>
          <a:p>
            <a:pPr marL="640080" marR="0" indent="-182880" algn="l" fontAlgn="base">
              <a:spcBef>
                <a:spcPts val="0"/>
              </a:spcBef>
              <a:spcAft>
                <a:spcPts val="0"/>
              </a:spcAft>
            </a:pPr>
            <a:r>
              <a:rPr lang="en-US" b="0" i="0" u="none" strike="noStrike" dirty="0">
                <a:solidFill>
                  <a:srgbClr val="333333"/>
                </a:solidFill>
                <a:effectLst/>
                <a:latin typeface="Inherit"/>
              </a:rPr>
              <a:t>•   the decomposed time series</a:t>
            </a:r>
          </a:p>
          <a:p>
            <a:pPr marL="640080" marR="0" indent="-182880" algn="l" fontAlgn="base">
              <a:spcBef>
                <a:spcPts val="0"/>
              </a:spcBef>
              <a:spcAft>
                <a:spcPts val="0"/>
              </a:spcAft>
            </a:pPr>
            <a:r>
              <a:rPr lang="en-US" b="0" i="0" u="none" strike="noStrike" dirty="0">
                <a:solidFill>
                  <a:srgbClr val="333333"/>
                </a:solidFill>
                <a:effectLst/>
                <a:latin typeface="Inherit"/>
              </a:rPr>
              <a:t>•   confirmation of the lack of trends in the residuals of the decomposed series</a:t>
            </a:r>
          </a:p>
          <a:p>
            <a:pPr marL="457200" marR="0" indent="-228600" algn="l" fontAlgn="base">
              <a:spcBef>
                <a:spcPts val="0"/>
              </a:spcBef>
              <a:spcAft>
                <a:spcPts val="0"/>
              </a:spcAft>
            </a:pPr>
            <a:r>
              <a:rPr lang="en-US" b="0" i="0" u="none" strike="noStrike" dirty="0">
                <a:solidFill>
                  <a:srgbClr val="333333"/>
                </a:solidFill>
                <a:effectLst/>
                <a:latin typeface="Inherit"/>
              </a:rPr>
              <a:t>2.  Identify an autoregressive integrated moving average (ARIMA) model that takes into account the observed trend and seasonality of the time series data.</a:t>
            </a:r>
          </a:p>
          <a:p>
            <a:pPr marL="457200" marR="0" indent="-228600" algn="l" fontAlgn="base">
              <a:spcBef>
                <a:spcPts val="0"/>
              </a:spcBef>
              <a:spcAft>
                <a:spcPts val="0"/>
              </a:spcAft>
            </a:pPr>
            <a:r>
              <a:rPr lang="en-US" b="0" i="0" u="none" strike="noStrike" dirty="0">
                <a:solidFill>
                  <a:srgbClr val="333333"/>
                </a:solidFill>
                <a:effectLst/>
                <a:latin typeface="Inherit"/>
              </a:rPr>
              <a:t>3.  Perform a forecast using the derived ARIMA model.</a:t>
            </a:r>
          </a:p>
          <a:p>
            <a:pPr marL="457200" marR="0" indent="-228600" algn="l" fontAlgn="base">
              <a:spcBef>
                <a:spcPts val="0"/>
              </a:spcBef>
              <a:spcAft>
                <a:spcPts val="0"/>
              </a:spcAft>
            </a:pPr>
            <a:r>
              <a:rPr lang="en-US" b="0" i="0" u="none" strike="noStrike" dirty="0">
                <a:solidFill>
                  <a:srgbClr val="333333"/>
                </a:solidFill>
                <a:effectLst/>
                <a:latin typeface="Inherit"/>
              </a:rPr>
              <a:t>4.  Provide the output and calculations of the analysis you performed.</a:t>
            </a:r>
          </a:p>
          <a:p>
            <a:pPr marL="457200" marR="0" indent="-228600" algn="l" fontAlgn="base">
              <a:spcBef>
                <a:spcPts val="0"/>
              </a:spcBef>
              <a:spcAft>
                <a:spcPts val="0"/>
              </a:spcAft>
            </a:pPr>
            <a:r>
              <a:rPr lang="en-US" b="0" i="0" u="none" strike="noStrike" dirty="0">
                <a:solidFill>
                  <a:srgbClr val="333333"/>
                </a:solidFill>
                <a:effectLst/>
                <a:latin typeface="Inherit"/>
              </a:rPr>
              <a:t>5.  Provide the code used to support the implementation of the time series model.</a:t>
            </a:r>
            <a:endParaRPr lang="en-US" sz="1400" dirty="0">
              <a:solidFill>
                <a:srgbClr val="333333"/>
              </a:solidFill>
              <a:latin typeface="Inherit"/>
            </a:endParaRPr>
          </a:p>
        </p:txBody>
      </p:sp>
      <p:sp>
        <p:nvSpPr>
          <p:cNvPr id="4" name="TextBox 3">
            <a:extLst>
              <a:ext uri="{FF2B5EF4-FFF2-40B4-BE49-F238E27FC236}">
                <a16:creationId xmlns:a16="http://schemas.microsoft.com/office/drawing/2014/main" id="{04E1CF54-98B0-7EC3-65C0-38CDB6F41258}"/>
              </a:ext>
            </a:extLst>
          </p:cNvPr>
          <p:cNvSpPr txBox="1"/>
          <p:nvPr/>
        </p:nvSpPr>
        <p:spPr>
          <a:xfrm>
            <a:off x="688019" y="4292327"/>
            <a:ext cx="10360240" cy="1477328"/>
          </a:xfrm>
          <a:prstGeom prst="rect">
            <a:avLst/>
          </a:prstGeom>
          <a:noFill/>
        </p:spPr>
        <p:txBody>
          <a:bodyPr wrap="square">
            <a:spAutoFit/>
          </a:bodyPr>
          <a:lstStyle/>
          <a:p>
            <a:r>
              <a:rPr lang="en-US" b="1" dirty="0"/>
              <a:t>D1 on Non-Stationary Dataset.</a:t>
            </a:r>
          </a:p>
          <a:p>
            <a:r>
              <a:rPr lang="en-US" dirty="0">
                <a:hlinkClick r:id="rId2"/>
              </a:rPr>
              <a:t>https://jmstipanowich.medium.com/how-to-easily-decompose-a-time-series-and-check-its-stationarity-using-statsmodels-e69f6f688df8</a:t>
            </a:r>
            <a:endParaRPr lang="en-US" dirty="0"/>
          </a:p>
          <a:p>
            <a:endParaRPr lang="en-US" dirty="0"/>
          </a:p>
          <a:p>
            <a:r>
              <a:rPr lang="en-US" b="1" dirty="0"/>
              <a:t>D2 and D3 on Training Dataset</a:t>
            </a:r>
          </a:p>
        </p:txBody>
      </p:sp>
      <p:sp>
        <p:nvSpPr>
          <p:cNvPr id="6" name="TextBox 5">
            <a:extLst>
              <a:ext uri="{FF2B5EF4-FFF2-40B4-BE49-F238E27FC236}">
                <a16:creationId xmlns:a16="http://schemas.microsoft.com/office/drawing/2014/main" id="{C08208DC-4945-7448-83E3-17F36C71AA37}"/>
              </a:ext>
            </a:extLst>
          </p:cNvPr>
          <p:cNvSpPr txBox="1"/>
          <p:nvPr/>
        </p:nvSpPr>
        <p:spPr>
          <a:xfrm>
            <a:off x="215283" y="5795458"/>
            <a:ext cx="11636406" cy="923330"/>
          </a:xfrm>
          <a:prstGeom prst="rect">
            <a:avLst/>
          </a:prstGeom>
          <a:noFill/>
        </p:spPr>
        <p:txBody>
          <a:bodyPr wrap="square">
            <a:spAutoFit/>
          </a:bodyPr>
          <a:lstStyle/>
          <a:p>
            <a:r>
              <a:rPr lang="en-US" b="1" i="0" dirty="0" err="1">
                <a:solidFill>
                  <a:srgbClr val="292929"/>
                </a:solidFill>
                <a:effectLst/>
                <a:latin typeface="source-serif-pro"/>
              </a:rPr>
              <a:t>Statsmodels</a:t>
            </a:r>
            <a:r>
              <a:rPr lang="en-US" b="1" i="0" dirty="0">
                <a:solidFill>
                  <a:srgbClr val="292929"/>
                </a:solidFill>
                <a:effectLst/>
                <a:latin typeface="source-serif-pro"/>
              </a:rPr>
              <a:t> in </a:t>
            </a:r>
            <a:r>
              <a:rPr lang="en-US" b="1" dirty="0">
                <a:solidFill>
                  <a:srgbClr val="292929"/>
                </a:solidFill>
                <a:latin typeface="source-serif-pro"/>
              </a:rPr>
              <a:t>Python </a:t>
            </a:r>
            <a:r>
              <a:rPr lang="en-US" b="0" i="0" dirty="0">
                <a:solidFill>
                  <a:srgbClr val="292929"/>
                </a:solidFill>
                <a:effectLst/>
                <a:latin typeface="source-serif-pro"/>
              </a:rPr>
              <a:t>can easily decompose the non-stationary aspects of a time series for better understanding and modeling and provide quick checks to when a time series reaches a point of being stationary enough for modeling purposes.</a:t>
            </a:r>
            <a:endParaRPr lang="en-US" dirty="0"/>
          </a:p>
        </p:txBody>
      </p:sp>
    </p:spTree>
    <p:extLst>
      <p:ext uri="{BB962C8B-B14F-4D97-AF65-F5344CB8AC3E}">
        <p14:creationId xmlns:p14="http://schemas.microsoft.com/office/powerpoint/2010/main" val="184567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430C89-739C-4F1A-B7FB-B1D9A786407B}"/>
              </a:ext>
            </a:extLst>
          </p:cNvPr>
          <p:cNvSpPr txBox="1"/>
          <p:nvPr/>
        </p:nvSpPr>
        <p:spPr>
          <a:xfrm>
            <a:off x="880368" y="751344"/>
            <a:ext cx="10713869" cy="5355312"/>
          </a:xfrm>
          <a:prstGeom prst="rect">
            <a:avLst/>
          </a:prstGeom>
          <a:noFill/>
        </p:spPr>
        <p:txBody>
          <a:bodyPr wrap="square">
            <a:spAutoFit/>
          </a:bodyPr>
          <a:lstStyle/>
          <a:p>
            <a:pPr marL="228600" marR="0" indent="-228600" algn="l" fontAlgn="base">
              <a:spcBef>
                <a:spcPts val="0"/>
              </a:spcBef>
              <a:spcAft>
                <a:spcPts val="0"/>
              </a:spcAft>
            </a:pPr>
            <a:r>
              <a:rPr lang="en-US" b="1" i="0" u="none" strike="noStrike" dirty="0">
                <a:solidFill>
                  <a:srgbClr val="333333"/>
                </a:solidFill>
                <a:effectLst/>
                <a:latin typeface="Inherit"/>
              </a:rPr>
              <a:t>Part V:  Data Summary and Implications</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E.  Summarize your findings and assumptions, including the following points:</a:t>
            </a:r>
          </a:p>
          <a:p>
            <a:pPr marL="457200" marR="0" indent="-228600" algn="l" fontAlgn="base">
              <a:spcBef>
                <a:spcPts val="0"/>
              </a:spcBef>
              <a:spcAft>
                <a:spcPts val="0"/>
              </a:spcAft>
            </a:pPr>
            <a:r>
              <a:rPr lang="en-US" b="0" i="0" u="none" strike="noStrike" dirty="0">
                <a:solidFill>
                  <a:srgbClr val="333333"/>
                </a:solidFill>
                <a:effectLst/>
                <a:latin typeface="Inherit"/>
              </a:rPr>
              <a:t>1.  Discuss the results of your data analysis, including the following:</a:t>
            </a:r>
          </a:p>
          <a:p>
            <a:pPr marL="640080" marR="0" indent="-182880" algn="l" fontAlgn="base">
              <a:spcBef>
                <a:spcPts val="0"/>
              </a:spcBef>
              <a:spcAft>
                <a:spcPts val="0"/>
              </a:spcAft>
            </a:pPr>
            <a:r>
              <a:rPr lang="en-US" b="0" i="0" u="none" strike="noStrike" dirty="0">
                <a:solidFill>
                  <a:srgbClr val="333333"/>
                </a:solidFill>
                <a:effectLst/>
                <a:latin typeface="Inherit"/>
              </a:rPr>
              <a:t>•   the selection of an ARIMA model</a:t>
            </a:r>
          </a:p>
          <a:p>
            <a:pPr marL="640080" marR="0" indent="-182880" algn="l" fontAlgn="base">
              <a:spcBef>
                <a:spcPts val="0"/>
              </a:spcBef>
              <a:spcAft>
                <a:spcPts val="0"/>
              </a:spcAft>
            </a:pPr>
            <a:r>
              <a:rPr lang="en-US" b="0" i="0" u="none" strike="noStrike" dirty="0">
                <a:solidFill>
                  <a:srgbClr val="333333"/>
                </a:solidFill>
                <a:effectLst/>
                <a:latin typeface="Inherit"/>
              </a:rPr>
              <a:t>•   the prediction interval of the forecast</a:t>
            </a:r>
          </a:p>
          <a:p>
            <a:pPr marL="640080" marR="0" indent="-182880" algn="l" fontAlgn="base">
              <a:spcBef>
                <a:spcPts val="0"/>
              </a:spcBef>
              <a:spcAft>
                <a:spcPts val="0"/>
              </a:spcAft>
            </a:pPr>
            <a:r>
              <a:rPr lang="en-US" b="0" i="0" u="none" strike="noStrike" dirty="0">
                <a:solidFill>
                  <a:srgbClr val="333333"/>
                </a:solidFill>
                <a:effectLst/>
                <a:latin typeface="Inherit"/>
              </a:rPr>
              <a:t>•   a justification of the forecast length</a:t>
            </a:r>
          </a:p>
          <a:p>
            <a:pPr marL="640080" marR="0" indent="-182880" algn="l" fontAlgn="base">
              <a:spcBef>
                <a:spcPts val="0"/>
              </a:spcBef>
              <a:spcAft>
                <a:spcPts val="0"/>
              </a:spcAft>
            </a:pPr>
            <a:r>
              <a:rPr lang="en-US" b="0" i="0" u="none" strike="noStrike" dirty="0">
                <a:solidFill>
                  <a:srgbClr val="333333"/>
                </a:solidFill>
                <a:effectLst/>
                <a:latin typeface="Inherit"/>
              </a:rPr>
              <a:t>•   the model evaluation procedure and error metric</a:t>
            </a:r>
          </a:p>
          <a:p>
            <a:pPr marL="457200" marR="0" indent="-228600" algn="l" fontAlgn="base">
              <a:spcBef>
                <a:spcPts val="0"/>
              </a:spcBef>
              <a:spcAft>
                <a:spcPts val="0"/>
              </a:spcAft>
            </a:pPr>
            <a:r>
              <a:rPr lang="en-US" b="0" i="0" u="none" strike="noStrike" dirty="0">
                <a:solidFill>
                  <a:srgbClr val="333333"/>
                </a:solidFill>
                <a:effectLst/>
                <a:latin typeface="Inherit"/>
              </a:rPr>
              <a:t>2.  Provide an annotated visualization of the forecast of the final model compared to the test set.</a:t>
            </a:r>
          </a:p>
          <a:p>
            <a:pPr marL="457200" marR="0" indent="-228600" algn="l" fontAlgn="base">
              <a:spcBef>
                <a:spcPts val="0"/>
              </a:spcBef>
              <a:spcAft>
                <a:spcPts val="0"/>
              </a:spcAft>
            </a:pPr>
            <a:r>
              <a:rPr lang="en-US" b="0" i="0" u="none" strike="noStrike" dirty="0">
                <a:solidFill>
                  <a:srgbClr val="333333"/>
                </a:solidFill>
                <a:effectLst/>
                <a:latin typeface="Inherit"/>
              </a:rPr>
              <a:t>3.  Recommend a course of action based on your results.</a:t>
            </a:r>
          </a:p>
          <a:p>
            <a:pPr marL="228600" marR="0" indent="-228600" algn="l" fontAlgn="base">
              <a:spcBef>
                <a:spcPts val="0"/>
              </a:spcBef>
              <a:spcAft>
                <a:spcPts val="0"/>
              </a:spcAft>
            </a:pPr>
            <a:r>
              <a:rPr lang="en-US" b="1" i="0" u="none" strike="noStrike" dirty="0">
                <a:solidFill>
                  <a:srgbClr val="333333"/>
                </a:solidFill>
                <a:effectLst/>
                <a:latin typeface="Inherit"/>
              </a:rPr>
              <a:t> </a:t>
            </a:r>
          </a:p>
          <a:p>
            <a:pPr marL="228600" marR="0" indent="-228600" algn="l" fontAlgn="base">
              <a:spcBef>
                <a:spcPts val="0"/>
              </a:spcBef>
              <a:spcAft>
                <a:spcPts val="0"/>
              </a:spcAft>
            </a:pPr>
            <a:r>
              <a:rPr lang="en-US" b="1" i="0" u="none" strike="noStrike" dirty="0">
                <a:solidFill>
                  <a:srgbClr val="333333"/>
                </a:solidFill>
                <a:effectLst/>
                <a:latin typeface="Inherit"/>
              </a:rPr>
              <a:t>Part VI:  Reporting</a:t>
            </a: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F.  Create your report from part E using an industry-relevant interactive development environment (e.g., an R Markdown document, a </a:t>
            </a:r>
            <a:r>
              <a:rPr lang="en-US" b="0" i="0" u="none" strike="noStrike" dirty="0" err="1">
                <a:solidFill>
                  <a:srgbClr val="333333"/>
                </a:solidFill>
                <a:effectLst/>
                <a:latin typeface="Inherit"/>
              </a:rPr>
              <a:t>Jupyter</a:t>
            </a:r>
            <a:r>
              <a:rPr lang="en-US" b="0" i="0" u="none" strike="noStrike" dirty="0">
                <a:solidFill>
                  <a:srgbClr val="333333"/>
                </a:solidFill>
                <a:effectLst/>
                <a:latin typeface="Inherit"/>
              </a:rPr>
              <a:t> Notebook, etc.). Include a PDF or HTML document of your executed notebook presentation.</a:t>
            </a:r>
            <a:endParaRPr lang="en-US" dirty="0">
              <a:solidFill>
                <a:srgbClr val="333333"/>
              </a:solidFill>
              <a:latin typeface="Inherit"/>
            </a:endParaRPr>
          </a:p>
          <a:p>
            <a:pPr marL="228600" marR="0" indent="-228600" algn="l" fontAlgn="base">
              <a:spcBef>
                <a:spcPts val="0"/>
              </a:spcBef>
              <a:spcAft>
                <a:spcPts val="0"/>
              </a:spcAft>
            </a:pPr>
            <a:endParaRPr lang="en-US" b="0" i="0" u="none" strike="noStrike" dirty="0">
              <a:solidFill>
                <a:srgbClr val="333333"/>
              </a:solidFill>
              <a:effectLst/>
              <a:latin typeface="Inherit"/>
            </a:endParaRPr>
          </a:p>
          <a:p>
            <a:pPr marL="228600" marR="0" indent="-228600" algn="l" fontAlgn="base">
              <a:spcBef>
                <a:spcPts val="0"/>
              </a:spcBef>
              <a:spcAft>
                <a:spcPts val="0"/>
              </a:spcAft>
            </a:pPr>
            <a:r>
              <a:rPr lang="en-US" b="0" i="0" u="none" strike="noStrike" dirty="0">
                <a:solidFill>
                  <a:srgbClr val="333333"/>
                </a:solidFill>
                <a:effectLst/>
                <a:latin typeface="Inherit"/>
              </a:rPr>
              <a:t>G.  List the web sources used to acquire data or segments of third-party code to support the application.</a:t>
            </a:r>
          </a:p>
          <a:p>
            <a:pPr marL="228600" marR="0" indent="-228600" algn="l" fontAlgn="base">
              <a:spcBef>
                <a:spcPts val="0"/>
              </a:spcBef>
              <a:spcAft>
                <a:spcPts val="0"/>
              </a:spcAft>
            </a:pPr>
            <a:r>
              <a:rPr lang="en-US" b="0" i="0" u="none" strike="noStrike" dirty="0">
                <a:solidFill>
                  <a:srgbClr val="333333"/>
                </a:solidFill>
                <a:effectLst/>
                <a:latin typeface="Inherit"/>
              </a:rPr>
              <a:t>H.  Acknowledge sources, using in-text citations and references, for content that is quoted, paraphrased, or summarized.</a:t>
            </a:r>
          </a:p>
          <a:p>
            <a:pPr marL="228600" marR="0" indent="-228600" algn="l" fontAlgn="base">
              <a:spcBef>
                <a:spcPts val="0"/>
              </a:spcBef>
              <a:spcAft>
                <a:spcPts val="0"/>
              </a:spcAft>
            </a:pPr>
            <a:r>
              <a:rPr lang="en-US" b="0" i="0" u="none" strike="noStrike" dirty="0">
                <a:solidFill>
                  <a:srgbClr val="333333"/>
                </a:solidFill>
                <a:effectLst/>
                <a:latin typeface="Inherit"/>
              </a:rPr>
              <a:t>I.  Demonstrate professional communication in the content and presentation of your submission.</a:t>
            </a:r>
          </a:p>
        </p:txBody>
      </p:sp>
    </p:spTree>
    <p:extLst>
      <p:ext uri="{BB962C8B-B14F-4D97-AF65-F5344CB8AC3E}">
        <p14:creationId xmlns:p14="http://schemas.microsoft.com/office/powerpoint/2010/main" val="327194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33E780-EA68-4781-A664-72064B493F8B}"/>
              </a:ext>
            </a:extLst>
          </p:cNvPr>
          <p:cNvSpPr txBox="1"/>
          <p:nvPr/>
        </p:nvSpPr>
        <p:spPr>
          <a:xfrm>
            <a:off x="991428" y="769508"/>
            <a:ext cx="4206737" cy="5078634"/>
          </a:xfrm>
          <a:prstGeom prst="rect">
            <a:avLst/>
          </a:prstGeom>
          <a:solidFill>
            <a:schemeClr val="bg1">
              <a:lumMod val="95000"/>
            </a:schemeClr>
          </a:solidFill>
        </p:spPr>
        <p:txBody>
          <a:bodyPr wrap="square">
            <a:spAutoFit/>
          </a:bodyPr>
          <a:lstStyle/>
          <a:p>
            <a:pPr marL="0" marR="0">
              <a:lnSpc>
                <a:spcPct val="107000"/>
              </a:lnSpc>
              <a:spcBef>
                <a:spcPts val="0"/>
              </a:spcBef>
              <a:spcAft>
                <a:spcPts val="0"/>
              </a:spcAft>
            </a:pPr>
            <a:r>
              <a:rPr lang="en-US" sz="1800" b="1" dirty="0">
                <a:solidFill>
                  <a:srgbClr val="0070C0"/>
                </a:solidFill>
                <a:effectLst/>
                <a:latin typeface="inherit"/>
                <a:ea typeface="Calibri" panose="020F0502020204030204" pitchFamily="34" charset="0"/>
                <a:cs typeface="Times New Roman" panose="02020603050405020304" pitchFamily="18" charset="0"/>
              </a:rPr>
              <a:t>Indexing your Date Column if you are using a Day format</a:t>
            </a:r>
            <a:endPar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solidFill>
                  <a:srgbClr val="000000"/>
                </a:solidFill>
                <a:effectLst/>
                <a:latin typeface="inherit"/>
                <a:ea typeface="Calibri" panose="020F0502020204030204" pitchFamily="34" charset="0"/>
                <a:cs typeface="Courier"/>
              </a:rPr>
              <a:t> </a:t>
            </a:r>
            <a:endParaRPr lang="en-US" sz="1800" dirty="0">
              <a:solidFill>
                <a:srgbClr val="000000"/>
              </a:solidFill>
              <a:effectLst/>
              <a:latin typeface="Courier"/>
              <a:ea typeface="Calibri" panose="020F0502020204030204" pitchFamily="34" charset="0"/>
              <a:cs typeface="Courier"/>
            </a:endParaRPr>
          </a:p>
          <a:p>
            <a:pPr marL="0" marR="0">
              <a:lnSpc>
                <a:spcPct val="107000"/>
              </a:lnSpc>
              <a:spcBef>
                <a:spcPts val="0"/>
              </a:spcBef>
              <a:spcAft>
                <a:spcPts val="0"/>
              </a:spcAft>
            </a:pPr>
            <a:r>
              <a:rPr lang="en-US" sz="1800" b="1" i="1" dirty="0">
                <a:effectLst/>
                <a:latin typeface="inherit"/>
                <a:ea typeface="Calibri" panose="020F0502020204030204" pitchFamily="34" charset="0"/>
                <a:cs typeface="Times New Roman" panose="02020603050405020304" pitchFamily="18" charset="0"/>
              </a:rPr>
              <a:t>## X=</a:t>
            </a:r>
            <a:r>
              <a:rPr lang="en-US" sz="1800" b="1" i="1" dirty="0" err="1">
                <a:effectLst/>
                <a:latin typeface="inherit"/>
                <a:ea typeface="Calibri" panose="020F0502020204030204" pitchFamily="34" charset="0"/>
                <a:cs typeface="Times New Roman" panose="02020603050405020304" pitchFamily="18" charset="0"/>
              </a:rPr>
              <a:t>data.values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X</a:t>
            </a:r>
            <a:r>
              <a:rPr lang="en-US" sz="1800" b="1" dirty="0">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Day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y</a:t>
            </a:r>
            <a:r>
              <a:rPr lang="en-US" sz="1800" b="1" dirty="0">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Revenue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solidFill>
                  <a:srgbClr val="000000"/>
                </a:solidFill>
                <a:effectLst/>
                <a:latin typeface="inherit"/>
                <a:ea typeface="Calibri" panose="020F0502020204030204" pitchFamily="34" charset="0"/>
                <a:cs typeface="Times New Roman" panose="02020603050405020304" pitchFamily="18" charset="0"/>
              </a:rPr>
              <a:t> </a:t>
            </a:r>
            <a:endParaRPr lang="en-US" sz="1800" dirty="0">
              <a:solidFill>
                <a:srgbClr val="000000"/>
              </a:solidFill>
              <a:effectLst/>
              <a:latin typeface="Courier"/>
              <a:ea typeface="Calibri" panose="020F0502020204030204" pitchFamily="34" charset="0"/>
              <a:cs typeface="Courier"/>
            </a:endParaRPr>
          </a:p>
          <a:p>
            <a:pPr marL="0" marR="0">
              <a:lnSpc>
                <a:spcPct val="107000"/>
              </a:lnSpc>
              <a:spcBef>
                <a:spcPts val="0"/>
              </a:spcBef>
              <a:spcAft>
                <a:spcPts val="0"/>
              </a:spcAft>
            </a:pPr>
            <a:r>
              <a:rPr lang="en-US" sz="1800" b="1" i="1" dirty="0">
                <a:effectLst/>
                <a:latin typeface="inherit"/>
                <a:ea typeface="Calibri" panose="020F0502020204030204" pitchFamily="34" charset="0"/>
                <a:cs typeface="Times New Roman" panose="02020603050405020304" pitchFamily="18" charset="0"/>
              </a:rPr>
              <a:t># add index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dirty="0">
                <a:effectLst/>
                <a:latin typeface="inherit"/>
                <a:ea typeface="Calibri" panose="020F0502020204030204" pitchFamily="34" charset="0"/>
                <a:cs typeface="Times New Roman" panose="02020603050405020304" pitchFamily="18" charset="0"/>
              </a:rPr>
              <a:t> </a:t>
            </a: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set_index</a:t>
            </a:r>
            <a:r>
              <a:rPr lang="en-US" sz="1800" dirty="0">
                <a:effectLst/>
                <a:latin typeface="inherit"/>
                <a:ea typeface="Calibri" panose="020F0502020204030204" pitchFamily="34" charset="0"/>
                <a:cs typeface="Times New Roman" panose="02020603050405020304" pitchFamily="18" charset="0"/>
              </a:rPr>
              <a:t>('Day', </a:t>
            </a:r>
            <a:r>
              <a:rPr lang="en-US" sz="1800" dirty="0" err="1">
                <a:effectLst/>
                <a:latin typeface="inherit"/>
                <a:ea typeface="Calibri" panose="020F0502020204030204" pitchFamily="34" charset="0"/>
                <a:cs typeface="Times New Roman" panose="02020603050405020304" pitchFamily="18" charset="0"/>
              </a:rPr>
              <a:t>inplace</a:t>
            </a:r>
            <a:r>
              <a:rPr lang="en-US" sz="1800" b="1" dirty="0">
                <a:effectLst/>
                <a:latin typeface="inherit"/>
                <a:ea typeface="Calibri" panose="020F0502020204030204" pitchFamily="34" charset="0"/>
                <a:cs typeface="Times New Roman" panose="02020603050405020304" pitchFamily="18" charset="0"/>
              </a:rPr>
              <a:t>=True</a:t>
            </a:r>
            <a:r>
              <a:rPr lang="en-US" sz="1800" dirty="0">
                <a:effectLst/>
                <a:latin typeface="inherit"/>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dirty="0">
                <a:effectLst/>
                <a:latin typeface="inherit"/>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i="1" dirty="0">
                <a:effectLst/>
                <a:latin typeface="inherit"/>
                <a:ea typeface="Calibri" panose="020F0502020204030204" pitchFamily="34" charset="0"/>
                <a:cs typeface="Times New Roman" panose="02020603050405020304" pitchFamily="18" charset="0"/>
              </a:rPr>
              <a:t>#check datatype of index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index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inherit"/>
                <a:ea typeface="Calibri" panose="020F0502020204030204" pitchFamily="34" charset="0"/>
                <a:cs typeface="Times New Roman" panose="02020603050405020304" pitchFamily="18" charset="0"/>
              </a:rPr>
              <a:t>Then to display: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data</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hist</a:t>
            </a:r>
            <a:r>
              <a:rPr lang="en-US" sz="1800" dirty="0">
                <a:effectLst/>
                <a:latin typeface="inherit"/>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rcParams</a:t>
            </a:r>
            <a:r>
              <a:rPr lang="en-US" sz="1800" dirty="0">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figure.figsize</a:t>
            </a:r>
            <a:r>
              <a:rPr lang="en-US" sz="1800" dirty="0">
                <a:effectLst/>
                <a:latin typeface="inherit"/>
                <a:ea typeface="Calibri" panose="020F0502020204030204" pitchFamily="34" charset="0"/>
                <a:cs typeface="Times New Roman" panose="02020603050405020304" pitchFamily="18" charset="0"/>
              </a:rPr>
              <a:t>'] </a:t>
            </a:r>
            <a:r>
              <a:rPr lang="en-US" sz="1800" b="1" dirty="0">
                <a:effectLst/>
                <a:latin typeface="inherit"/>
                <a:ea typeface="Calibri" panose="020F0502020204030204" pitchFamily="34" charset="0"/>
                <a:cs typeface="Times New Roman" panose="02020603050405020304" pitchFamily="18" charset="0"/>
              </a:rPr>
              <a:t>= </a:t>
            </a:r>
            <a:r>
              <a:rPr lang="en-US" sz="1800" dirty="0">
                <a:effectLst/>
                <a:latin typeface="inherit"/>
                <a:ea typeface="Calibri" panose="020F0502020204030204" pitchFamily="34" charset="0"/>
                <a:cs typeface="Times New Roman" panose="02020603050405020304" pitchFamily="18" charset="0"/>
              </a:rPr>
              <a:t>12, 7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pyplot</a:t>
            </a:r>
            <a:r>
              <a:rPr lang="en-US" sz="1800" b="1" dirty="0" err="1">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show</a:t>
            </a:r>
            <a:r>
              <a:rPr lang="en-US" sz="1800" dirty="0">
                <a:effectLst/>
                <a:latin typeface="inherit"/>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E32BB52-88D5-41B1-99FA-168468A39A4C}"/>
              </a:ext>
            </a:extLst>
          </p:cNvPr>
          <p:cNvSpPr txBox="1"/>
          <p:nvPr/>
        </p:nvSpPr>
        <p:spPr>
          <a:xfrm>
            <a:off x="5334000" y="769508"/>
            <a:ext cx="6153150" cy="2308324"/>
          </a:xfrm>
          <a:prstGeom prst="rect">
            <a:avLst/>
          </a:prstGeom>
          <a:solidFill>
            <a:schemeClr val="accent1">
              <a:lumMod val="20000"/>
              <a:lumOff val="80000"/>
            </a:schemeClr>
          </a:solidFill>
        </p:spPr>
        <p:txBody>
          <a:bodyPr wrap="square">
            <a:spAutoFit/>
          </a:bodyPr>
          <a:lstStyle/>
          <a:p>
            <a:r>
              <a:rPr lang="en-US" b="1" dirty="0">
                <a:solidFill>
                  <a:srgbClr val="0070C0"/>
                </a:solidFill>
              </a:rPr>
              <a:t># Convert Day to a </a:t>
            </a:r>
            <a:r>
              <a:rPr lang="en-US" b="1" dirty="0" err="1">
                <a:solidFill>
                  <a:srgbClr val="0070C0"/>
                </a:solidFill>
              </a:rPr>
              <a:t>DateTime</a:t>
            </a:r>
            <a:r>
              <a:rPr lang="en-US" b="1" dirty="0">
                <a:solidFill>
                  <a:srgbClr val="0070C0"/>
                </a:solidFill>
              </a:rPr>
              <a:t> format if using the  Date format.</a:t>
            </a:r>
          </a:p>
          <a:p>
            <a:endParaRPr lang="en-US" b="1" i="1" u="sng" dirty="0"/>
          </a:p>
          <a:p>
            <a:r>
              <a:rPr lang="en-US" b="1" i="1" u="sng" dirty="0"/>
              <a:t>Python Code Example:</a:t>
            </a:r>
            <a:endParaRPr lang="en-US" dirty="0"/>
          </a:p>
          <a:p>
            <a:r>
              <a:rPr lang="en-US" dirty="0" err="1"/>
              <a:t>df</a:t>
            </a:r>
            <a:r>
              <a:rPr lang="en-US" dirty="0"/>
              <a:t>['Date'] = (</a:t>
            </a:r>
            <a:r>
              <a:rPr lang="en-US" dirty="0" err="1"/>
              <a:t>pd.date_range</a:t>
            </a:r>
            <a:r>
              <a:rPr lang="en-US" dirty="0"/>
              <a:t>(start=datetime(2019, 1, 1),</a:t>
            </a:r>
          </a:p>
          <a:p>
            <a:r>
              <a:rPr lang="en-US" dirty="0"/>
              <a:t>            periods=</a:t>
            </a:r>
            <a:r>
              <a:rPr lang="en-US" dirty="0" err="1"/>
              <a:t>df.shape</a:t>
            </a:r>
            <a:r>
              <a:rPr lang="en-US" dirty="0"/>
              <a:t>[0], </a:t>
            </a:r>
            <a:r>
              <a:rPr lang="en-US" dirty="0" err="1"/>
              <a:t>freq</a:t>
            </a:r>
            <a:r>
              <a:rPr lang="en-US" dirty="0"/>
              <a:t>='24H'))</a:t>
            </a:r>
          </a:p>
          <a:p>
            <a:r>
              <a:rPr lang="en-US" dirty="0"/>
              <a:t># Set the Date as an index</a:t>
            </a:r>
          </a:p>
          <a:p>
            <a:r>
              <a:rPr lang="en-US" dirty="0" err="1"/>
              <a:t>df.set_index</a:t>
            </a:r>
            <a:r>
              <a:rPr lang="en-US" dirty="0"/>
              <a:t>('Date',</a:t>
            </a:r>
            <a:r>
              <a:rPr lang="en-US" dirty="0" err="1"/>
              <a:t>inplace</a:t>
            </a:r>
            <a:r>
              <a:rPr lang="en-US" dirty="0"/>
              <a:t>=True)</a:t>
            </a:r>
          </a:p>
          <a:p>
            <a:r>
              <a:rPr lang="en-US" dirty="0"/>
              <a:t>df</a:t>
            </a:r>
          </a:p>
        </p:txBody>
      </p:sp>
      <p:sp>
        <p:nvSpPr>
          <p:cNvPr id="7" name="TextBox 6">
            <a:extLst>
              <a:ext uri="{FF2B5EF4-FFF2-40B4-BE49-F238E27FC236}">
                <a16:creationId xmlns:a16="http://schemas.microsoft.com/office/drawing/2014/main" id="{C2AC494C-3ABA-4A46-85F2-1875F9B7A18B}"/>
              </a:ext>
            </a:extLst>
          </p:cNvPr>
          <p:cNvSpPr txBox="1"/>
          <p:nvPr/>
        </p:nvSpPr>
        <p:spPr>
          <a:xfrm>
            <a:off x="5334000" y="3196386"/>
            <a:ext cx="6153150" cy="2862322"/>
          </a:xfrm>
          <a:prstGeom prst="rect">
            <a:avLst/>
          </a:prstGeom>
          <a:solidFill>
            <a:schemeClr val="accent1">
              <a:lumMod val="20000"/>
              <a:lumOff val="80000"/>
            </a:schemeClr>
          </a:solidFill>
        </p:spPr>
        <p:txBody>
          <a:bodyPr wrap="square">
            <a:spAutoFit/>
          </a:bodyPr>
          <a:lstStyle/>
          <a:p>
            <a:r>
              <a:rPr lang="en-US" b="1" dirty="0">
                <a:solidFill>
                  <a:srgbClr val="0070C0"/>
                </a:solidFill>
              </a:rPr>
              <a:t># Explore the data by Visualizing the data.</a:t>
            </a:r>
          </a:p>
          <a:p>
            <a:endParaRPr lang="en-US" b="1" dirty="0">
              <a:solidFill>
                <a:srgbClr val="0070C0"/>
              </a:solidFill>
            </a:endParaRPr>
          </a:p>
          <a:p>
            <a:r>
              <a:rPr lang="en-US" b="1" i="1" u="sng" dirty="0"/>
              <a:t>Python Code Example</a:t>
            </a:r>
          </a:p>
          <a:p>
            <a:r>
              <a:rPr lang="en-US" dirty="0" err="1"/>
              <a:t>plt.figure</a:t>
            </a:r>
            <a:r>
              <a:rPr lang="en-US" dirty="0"/>
              <a:t>(</a:t>
            </a:r>
            <a:r>
              <a:rPr lang="en-US" dirty="0" err="1"/>
              <a:t>figsize</a:t>
            </a:r>
            <a:r>
              <a:rPr lang="en-US" dirty="0"/>
              <a:t>=(10,5))</a:t>
            </a:r>
          </a:p>
          <a:p>
            <a:r>
              <a:rPr lang="en-US" dirty="0" err="1"/>
              <a:t>plt.plot</a:t>
            </a:r>
            <a:r>
              <a:rPr lang="en-US" dirty="0"/>
              <a:t>(</a:t>
            </a:r>
            <a:r>
              <a:rPr lang="en-US" dirty="0" err="1"/>
              <a:t>df.Revenue</a:t>
            </a:r>
            <a:r>
              <a:rPr lang="en-US" dirty="0"/>
              <a:t>)</a:t>
            </a:r>
          </a:p>
          <a:p>
            <a:r>
              <a:rPr lang="en-US" dirty="0" err="1"/>
              <a:t>plt.title</a:t>
            </a:r>
            <a:r>
              <a:rPr lang="en-US" dirty="0"/>
              <a:t>('Revenue Chart')</a:t>
            </a:r>
          </a:p>
          <a:p>
            <a:r>
              <a:rPr lang="en-US" dirty="0" err="1"/>
              <a:t>plt.xlabel</a:t>
            </a:r>
            <a:r>
              <a:rPr lang="en-US" dirty="0"/>
              <a:t>('Day')</a:t>
            </a:r>
          </a:p>
          <a:p>
            <a:r>
              <a:rPr lang="en-US" dirty="0" err="1"/>
              <a:t>plt.ylabel</a:t>
            </a:r>
            <a:r>
              <a:rPr lang="en-US" dirty="0"/>
              <a:t>('Revenue in million dollars')</a:t>
            </a:r>
          </a:p>
          <a:p>
            <a:r>
              <a:rPr lang="en-US" dirty="0" err="1"/>
              <a:t>plt.grid</a:t>
            </a:r>
            <a:r>
              <a:rPr lang="en-US" dirty="0"/>
              <a:t>(True)</a:t>
            </a:r>
          </a:p>
          <a:p>
            <a:r>
              <a:rPr lang="en-US" dirty="0" err="1"/>
              <a:t>plt.show</a:t>
            </a:r>
            <a:r>
              <a:rPr lang="en-US" dirty="0"/>
              <a:t>()</a:t>
            </a:r>
          </a:p>
        </p:txBody>
      </p:sp>
      <p:sp>
        <p:nvSpPr>
          <p:cNvPr id="6" name="TextBox 5">
            <a:extLst>
              <a:ext uri="{FF2B5EF4-FFF2-40B4-BE49-F238E27FC236}">
                <a16:creationId xmlns:a16="http://schemas.microsoft.com/office/drawing/2014/main" id="{8D9A7320-10E2-444C-90EA-8C22F0F79166}"/>
              </a:ext>
            </a:extLst>
          </p:cNvPr>
          <p:cNvSpPr txBox="1"/>
          <p:nvPr/>
        </p:nvSpPr>
        <p:spPr>
          <a:xfrm>
            <a:off x="991428" y="123177"/>
            <a:ext cx="10495721" cy="523220"/>
          </a:xfrm>
          <a:prstGeom prst="rect">
            <a:avLst/>
          </a:prstGeom>
          <a:solidFill>
            <a:schemeClr val="accent6">
              <a:lumMod val="20000"/>
              <a:lumOff val="80000"/>
            </a:schemeClr>
          </a:solidFill>
        </p:spPr>
        <p:txBody>
          <a:bodyPr wrap="square">
            <a:spAutoFit/>
          </a:bodyPr>
          <a:lstStyle/>
          <a:p>
            <a:pPr algn="ctr"/>
            <a:r>
              <a:rPr lang="en-US" sz="2800" b="1" dirty="0">
                <a:solidFill>
                  <a:srgbClr val="0070C0"/>
                </a:solidFill>
              </a:rPr>
              <a:t>Day and </a:t>
            </a:r>
            <a:r>
              <a:rPr lang="en-US" sz="2800" b="1" dirty="0" err="1">
                <a:solidFill>
                  <a:srgbClr val="0070C0"/>
                </a:solidFill>
              </a:rPr>
              <a:t>DateTime</a:t>
            </a:r>
            <a:r>
              <a:rPr lang="en-US" sz="2800" b="1" dirty="0">
                <a:solidFill>
                  <a:srgbClr val="0070C0"/>
                </a:solidFill>
              </a:rPr>
              <a:t> Formats</a:t>
            </a:r>
            <a:endParaRPr lang="en-US" sz="2800" dirty="0"/>
          </a:p>
        </p:txBody>
      </p:sp>
    </p:spTree>
    <p:extLst>
      <p:ext uri="{BB962C8B-B14F-4D97-AF65-F5344CB8AC3E}">
        <p14:creationId xmlns:p14="http://schemas.microsoft.com/office/powerpoint/2010/main" val="7155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8FBFA1-034F-4560-A2FE-AAACD002EAE4}"/>
              </a:ext>
            </a:extLst>
          </p:cNvPr>
          <p:cNvSpPr txBox="1"/>
          <p:nvPr/>
        </p:nvSpPr>
        <p:spPr>
          <a:xfrm>
            <a:off x="838939" y="1293388"/>
            <a:ext cx="10648766" cy="4770537"/>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I:  Research Question</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A.</a:t>
            </a:r>
            <a:r>
              <a:rPr kumimoji="0" lang="en-US" sz="1800" b="0" i="0" u="none" strike="noStrike" kern="1200" cap="none" spc="0" normalizeH="0" baseline="0" noProof="0" dirty="0">
                <a:ln>
                  <a:noFill/>
                </a:ln>
                <a:solidFill>
                  <a:srgbClr val="333333"/>
                </a:solidFill>
                <a:effectLst/>
                <a:uLnTx/>
                <a:uFillTx/>
                <a:latin typeface="Lato"/>
                <a:ea typeface="+mn-ea"/>
                <a:cs typeface="+mn-cs"/>
              </a:rPr>
              <a:t>  Describe the purpose of this data analysis by doing the following:</a:t>
            </a: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Lato"/>
                <a:ea typeface="+mn-ea"/>
                <a:cs typeface="+mn-cs"/>
              </a:rPr>
              <a:t>A1.</a:t>
            </a:r>
            <a:r>
              <a:rPr kumimoji="0" lang="en-US" b="0" i="0" u="none" strike="noStrike" kern="1200" cap="none" spc="0" normalizeH="0" baseline="0" noProof="0" dirty="0">
                <a:ln>
                  <a:noFill/>
                </a:ln>
                <a:solidFill>
                  <a:srgbClr val="333333"/>
                </a:solidFill>
                <a:effectLst/>
                <a:uLnTx/>
                <a:uFillTx/>
                <a:latin typeface="Lato"/>
                <a:ea typeface="+mn-ea"/>
                <a:cs typeface="+mn-cs"/>
              </a:rPr>
              <a:t>  Summarize </a:t>
            </a:r>
            <a:r>
              <a:rPr kumimoji="0" lang="en-US" b="1" i="0" u="none" strike="noStrike" kern="1200" cap="none" spc="0" normalizeH="0" baseline="0" noProof="0" dirty="0">
                <a:ln>
                  <a:noFill/>
                </a:ln>
                <a:solidFill>
                  <a:srgbClr val="333333"/>
                </a:solidFill>
                <a:effectLst/>
                <a:uLnTx/>
                <a:uFillTx/>
                <a:latin typeface="Lato"/>
                <a:ea typeface="+mn-ea"/>
                <a:cs typeface="+mn-cs"/>
              </a:rPr>
              <a:t>one</a:t>
            </a:r>
            <a:r>
              <a:rPr kumimoji="0" lang="en-US" b="0" i="0" u="none" strike="noStrike" kern="1200" cap="none" spc="0" normalizeH="0" baseline="0" noProof="0" dirty="0">
                <a:ln>
                  <a:noFill/>
                </a:ln>
                <a:solidFill>
                  <a:srgbClr val="333333"/>
                </a:solidFill>
                <a:effectLst/>
                <a:uLnTx/>
                <a:uFillTx/>
                <a:latin typeface="Lato"/>
                <a:ea typeface="+mn-ea"/>
                <a:cs typeface="+mn-cs"/>
              </a:rPr>
              <a:t> research question that is relevant to a real-world organizational situation captured in the selected data set and that you will answer using time series modeling techniques.</a:t>
            </a: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0070C0"/>
              </a:solidFill>
              <a:latin typeface="Lato"/>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0070C0"/>
                </a:solidFill>
                <a:latin typeface="Lato"/>
              </a:rPr>
              <a:t>Ex 1. What should be our revenue forecast for the upcoming year?</a:t>
            </a:r>
            <a:endParaRPr kumimoji="0" lang="en-US" b="0" i="0" u="none" strike="noStrike" kern="1200" cap="none" spc="0" normalizeH="0" baseline="0" noProof="0" dirty="0">
              <a:ln>
                <a:noFill/>
              </a:ln>
              <a:solidFill>
                <a:srgbClr val="0070C0"/>
              </a:solidFill>
              <a:effectLst/>
              <a:uLnTx/>
              <a:uFillTx/>
              <a:latin typeface="Lato"/>
              <a:ea typeface="+mn-ea"/>
              <a:cs typeface="+mn-cs"/>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333333"/>
              </a:solidFill>
              <a:latin typeface="Lato"/>
            </a:endParaRPr>
          </a:p>
          <a:p>
            <a:pPr marL="457200" indent="-228600" fontAlgn="base">
              <a:defRPr/>
            </a:pPr>
            <a:r>
              <a:rPr lang="en-US" dirty="0">
                <a:solidFill>
                  <a:srgbClr val="0070C0"/>
                </a:solidFill>
                <a:latin typeface="Lato"/>
              </a:rPr>
              <a:t>Ex 2. Is it possible to forecast the daily revenue of the company for the next quarter so that the company can plan a project for network capacity expansions for its customers?</a:t>
            </a:r>
          </a:p>
          <a:p>
            <a:pPr marL="457200" indent="-228600" fontAlgn="base">
              <a:defRPr/>
            </a:pPr>
            <a:endParaRPr kumimoji="0" lang="en-US" b="0" i="0" u="none" strike="noStrike" kern="1200" cap="none" spc="0" normalizeH="0" baseline="0" noProof="0" dirty="0">
              <a:ln>
                <a:noFill/>
              </a:ln>
              <a:solidFill>
                <a:srgbClr val="0070C0"/>
              </a:solidFill>
              <a:effectLst/>
              <a:uLnTx/>
              <a:uFillTx/>
              <a:latin typeface="Lato"/>
              <a:ea typeface="+mn-ea"/>
              <a:cs typeface="+mn-cs"/>
            </a:endParaRPr>
          </a:p>
          <a:p>
            <a:pPr marL="457200" indent="-228600" fontAlgn="base">
              <a:defRPr/>
            </a:pPr>
            <a:r>
              <a:rPr kumimoji="0" lang="en-US" b="0" i="0" u="none" strike="noStrike" kern="1200" cap="none" spc="0" normalizeH="0" baseline="0" noProof="0" dirty="0">
                <a:ln>
                  <a:noFill/>
                </a:ln>
                <a:solidFill>
                  <a:srgbClr val="0070C0"/>
                </a:solidFill>
                <a:effectLst/>
                <a:uLnTx/>
                <a:uFillTx/>
                <a:latin typeface="Lato"/>
                <a:ea typeface="+mn-ea"/>
                <a:cs typeface="+mn-cs"/>
              </a:rPr>
              <a:t>Ex 3. Using the previous two years of data, are there any patterns present that can predict the</a:t>
            </a:r>
          </a:p>
          <a:p>
            <a:pPr marL="457200" indent="-228600" fontAlgn="base">
              <a:defRPr/>
            </a:pPr>
            <a:r>
              <a:rPr kumimoji="0" lang="en-US" b="0" i="0" u="none" strike="noStrike" kern="1200" cap="none" spc="0" normalizeH="0" baseline="0" noProof="0" dirty="0">
                <a:ln>
                  <a:noFill/>
                </a:ln>
                <a:solidFill>
                  <a:srgbClr val="0070C0"/>
                </a:solidFill>
                <a:effectLst/>
                <a:uLnTx/>
                <a:uFillTx/>
                <a:latin typeface="Lato"/>
                <a:ea typeface="+mn-ea"/>
                <a:cs typeface="+mn-cs"/>
              </a:rPr>
              <a:t>revenue produced by the hospital for the next quarter?</a:t>
            </a:r>
          </a:p>
          <a:p>
            <a:pPr marL="457200" indent="-228600" fontAlgn="base">
              <a:defRPr/>
            </a:pPr>
            <a:endParaRPr lang="en-US" dirty="0">
              <a:solidFill>
                <a:srgbClr val="0070C0"/>
              </a:solidFill>
              <a:latin typeface="Lato"/>
            </a:endParaRPr>
          </a:p>
          <a:p>
            <a:pPr marL="457200" indent="-228600" fontAlgn="base">
              <a:defRPr/>
            </a:pPr>
            <a:r>
              <a:rPr lang="en-US" dirty="0">
                <a:solidFill>
                  <a:srgbClr val="0070C0"/>
                </a:solidFill>
                <a:latin typeface="Lato"/>
              </a:rPr>
              <a:t>Ex 4. Is it possible to discern significant trends in our hospital network’s revenue over the past two years using time series analysis?</a:t>
            </a:r>
            <a:endParaRPr kumimoji="0" lang="en-US" b="0" i="0" u="none" strike="noStrike" kern="1200" cap="none" spc="0" normalizeH="0" baseline="0" noProof="0" dirty="0">
              <a:ln>
                <a:noFill/>
              </a:ln>
              <a:solidFill>
                <a:srgbClr val="0070C0"/>
              </a:solidFill>
              <a:effectLst/>
              <a:uLnTx/>
              <a:uFillTx/>
              <a:latin typeface="Lato"/>
              <a:ea typeface="+mn-ea"/>
              <a:cs typeface="+mn-cs"/>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sz="1600" dirty="0">
              <a:solidFill>
                <a:srgbClr val="333333"/>
              </a:solidFill>
              <a:latin typeface="Lato"/>
            </a:endParaRPr>
          </a:p>
        </p:txBody>
      </p:sp>
      <p:sp>
        <p:nvSpPr>
          <p:cNvPr id="4" name="TextBox 3">
            <a:extLst>
              <a:ext uri="{FF2B5EF4-FFF2-40B4-BE49-F238E27FC236}">
                <a16:creationId xmlns:a16="http://schemas.microsoft.com/office/drawing/2014/main" id="{2AA59FCD-573A-4503-A5B4-13B6625658E7}"/>
              </a:ext>
            </a:extLst>
          </p:cNvPr>
          <p:cNvSpPr txBox="1"/>
          <p:nvPr/>
        </p:nvSpPr>
        <p:spPr>
          <a:xfrm>
            <a:off x="0" y="235231"/>
            <a:ext cx="12177944" cy="861774"/>
          </a:xfrm>
          <a:prstGeom prst="rect">
            <a:avLst/>
          </a:prstGeom>
          <a:solidFill>
            <a:schemeClr val="accent6">
              <a:lumMod val="20000"/>
              <a:lumOff val="80000"/>
            </a:schemeClr>
          </a:solidFill>
        </p:spPr>
        <p:txBody>
          <a:bodyPr wrap="square">
            <a:spAutoFit/>
          </a:bodyPr>
          <a:lstStyle/>
          <a:p>
            <a:pPr marL="228600" marR="0" lvl="0" indent="-228600" algn="ctr" defTabSz="4572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33333"/>
                </a:solidFill>
                <a:effectLst/>
                <a:uLnTx/>
                <a:uFillTx/>
                <a:latin typeface="inherit"/>
              </a:rPr>
              <a:t>Expectations and Clarifications of the Requirements</a:t>
            </a:r>
          </a:p>
          <a:p>
            <a:pPr marL="457200" marR="0" lvl="0" indent="-228600" algn="ctr"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p:txBody>
      </p:sp>
    </p:spTree>
    <p:extLst>
      <p:ext uri="{BB962C8B-B14F-4D97-AF65-F5344CB8AC3E}">
        <p14:creationId xmlns:p14="http://schemas.microsoft.com/office/powerpoint/2010/main" val="242168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833E2-1741-4984-AD5E-74651FD24AFA}"/>
              </a:ext>
            </a:extLst>
          </p:cNvPr>
          <p:cNvSpPr txBox="1"/>
          <p:nvPr/>
        </p:nvSpPr>
        <p:spPr>
          <a:xfrm>
            <a:off x="863048" y="826319"/>
            <a:ext cx="10465904" cy="3416320"/>
          </a:xfrm>
          <a:prstGeom prst="rect">
            <a:avLst/>
          </a:prstGeom>
          <a:noFill/>
        </p:spPr>
        <p:txBody>
          <a:bodyPr wrap="square">
            <a:spAutoFit/>
          </a:bodyPr>
          <a:lstStyle/>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A2.</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1" i="0" u="none" strike="noStrike" kern="1200" cap="none" spc="0" normalizeH="0" baseline="0" noProof="0" dirty="0">
                <a:ln>
                  <a:noFill/>
                </a:ln>
                <a:solidFill>
                  <a:srgbClr val="333333"/>
                </a:solidFill>
                <a:effectLst/>
                <a:uLnTx/>
                <a:uFillTx/>
                <a:latin typeface="Lato"/>
                <a:ea typeface="+mn-ea"/>
                <a:cs typeface="+mn-cs"/>
              </a:rPr>
              <a:t>Objectives and Goals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Define the objectives or goals of the data analysis. Ensure that your objectives or goals are reasonable within the scope of the scenario and are represented in the available data.</a:t>
            </a: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sz="1800" dirty="0">
              <a:solidFill>
                <a:srgbClr val="333333"/>
              </a:solidFill>
              <a:latin typeface="Lato"/>
            </a:endParaRPr>
          </a:p>
          <a:p>
            <a:pPr marL="457200" indent="-228600" fontAlgn="base">
              <a:defRPr/>
            </a:pPr>
            <a:r>
              <a:rPr lang="en-US" sz="1800" dirty="0">
                <a:solidFill>
                  <a:srgbClr val="0070C0"/>
                </a:solidFill>
                <a:latin typeface="Lato"/>
              </a:rPr>
              <a:t>Ex 1. To build a predictive model that will forecast future revenue, by analyzing the revenue by day for the past two years to identify overall trends, seasonality, and other factors.</a:t>
            </a:r>
            <a:endParaRPr kumimoji="0" lang="en-US" sz="1800" b="0" i="0" u="none" strike="noStrike" kern="1200" cap="none" spc="0" normalizeH="0" baseline="0" noProof="0" dirty="0">
              <a:ln>
                <a:noFill/>
              </a:ln>
              <a:solidFill>
                <a:srgbClr val="0070C0"/>
              </a:solidFill>
              <a:effectLst/>
              <a:uLnTx/>
              <a:uFillTx/>
              <a:latin typeface="Lato"/>
              <a:ea typeface="+mn-ea"/>
              <a:cs typeface="+mn-cs"/>
            </a:endParaRPr>
          </a:p>
          <a:p>
            <a:pPr marL="457200" indent="-228600" fontAlgn="base">
              <a:defRPr/>
            </a:pPr>
            <a:endParaRPr lang="en-US" sz="1800" dirty="0">
              <a:solidFill>
                <a:srgbClr val="0070C0"/>
              </a:solidFill>
              <a:latin typeface="Lato"/>
            </a:endParaRPr>
          </a:p>
          <a:p>
            <a:pPr marL="457200" indent="-228600" fontAlgn="base">
              <a:defRPr/>
            </a:pPr>
            <a:r>
              <a:rPr lang="en-US" sz="1800" dirty="0">
                <a:solidFill>
                  <a:srgbClr val="0070C0"/>
                </a:solidFill>
                <a:latin typeface="Lato"/>
              </a:rPr>
              <a:t>Ex 2. To use time series modeling to forecast the daily revenue of the company for the next quarter.</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p>
          <a:p>
            <a:pPr marL="457200" indent="-228600" fontAlgn="base">
              <a:defRPr/>
            </a:pPr>
            <a:endParaRPr lang="en-US" dirty="0">
              <a:solidFill>
                <a:srgbClr val="333333"/>
              </a:solidFill>
              <a:latin typeface="Lato"/>
            </a:endParaRPr>
          </a:p>
          <a:p>
            <a:pPr marL="457200" indent="-228600" fontAlgn="base">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Ex 3. </a:t>
            </a:r>
            <a:r>
              <a:rPr kumimoji="0" lang="en-US" sz="1800" b="0" i="0" u="none" strike="noStrike" kern="1200" cap="none" spc="0" normalizeH="0" baseline="0" noProof="0" dirty="0">
                <a:ln>
                  <a:noFill/>
                </a:ln>
                <a:solidFill>
                  <a:srgbClr val="0070C0"/>
                </a:solidFill>
                <a:effectLst/>
                <a:uLnTx/>
                <a:uFillTx/>
                <a:latin typeface="Lato"/>
                <a:ea typeface="+mn-ea"/>
                <a:cs typeface="+mn-cs"/>
              </a:rPr>
              <a:t>To identify significant patterns in revenue that can help us determine when readmissions occur within our network of hospitals. The insights from time-series revenue information will help us determine whether readmission rates are correlated with trends in daily revenue.</a:t>
            </a:r>
          </a:p>
        </p:txBody>
      </p:sp>
    </p:spTree>
    <p:extLst>
      <p:ext uri="{BB962C8B-B14F-4D97-AF65-F5344CB8AC3E}">
        <p14:creationId xmlns:p14="http://schemas.microsoft.com/office/powerpoint/2010/main" val="164893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F413ED-45FC-42C6-8403-A712CC78F6E2}"/>
              </a:ext>
            </a:extLst>
          </p:cNvPr>
          <p:cNvSpPr txBox="1"/>
          <p:nvPr/>
        </p:nvSpPr>
        <p:spPr>
          <a:xfrm>
            <a:off x="1025370" y="1472966"/>
            <a:ext cx="10386873" cy="375552"/>
          </a:xfrm>
          <a:prstGeom prst="rect">
            <a:avLst/>
          </a:prstGeom>
          <a:noFill/>
        </p:spPr>
        <p:txBody>
          <a:bodyPr wrap="square">
            <a:spAutoFit/>
          </a:bodyPr>
          <a:lstStyle/>
          <a:p>
            <a:pPr marL="0" marR="0">
              <a:lnSpc>
                <a:spcPct val="107000"/>
              </a:lnSpc>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9B6D406-8C3E-443E-A823-C7D23C09A35E}"/>
              </a:ext>
            </a:extLst>
          </p:cNvPr>
          <p:cNvSpPr txBox="1"/>
          <p:nvPr/>
        </p:nvSpPr>
        <p:spPr>
          <a:xfrm>
            <a:off x="855216" y="725089"/>
            <a:ext cx="10311414" cy="646331"/>
          </a:xfrm>
          <a:prstGeom prst="rect">
            <a:avLst/>
          </a:prstGeom>
          <a:solidFill>
            <a:schemeClr val="bg1"/>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II:  Method Justification - Summary of Assumptions </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B</a:t>
            </a:r>
            <a:r>
              <a:rPr kumimoji="0" lang="en-US" sz="1800" b="0" i="0" u="none" strike="noStrike" kern="1200" cap="none" spc="0" normalizeH="0" baseline="0" noProof="0" dirty="0">
                <a:ln>
                  <a:noFill/>
                </a:ln>
                <a:solidFill>
                  <a:srgbClr val="333333"/>
                </a:solidFill>
                <a:effectLst/>
                <a:uLnTx/>
                <a:uFillTx/>
                <a:latin typeface="Lato"/>
                <a:ea typeface="+mn-ea"/>
                <a:cs typeface="+mn-cs"/>
              </a:rPr>
              <a:t>.  Summarize the </a:t>
            </a:r>
            <a:r>
              <a:rPr kumimoji="0" lang="en-US" sz="1800" b="0" i="0" u="none" strike="noStrike" kern="1200" cap="none" spc="0" normalizeH="0" baseline="0" noProof="0" dirty="0">
                <a:ln>
                  <a:noFill/>
                </a:ln>
                <a:solidFill>
                  <a:srgbClr val="333333"/>
                </a:solidFill>
                <a:effectLst/>
                <a:highlight>
                  <a:srgbClr val="FFFF00"/>
                </a:highlight>
                <a:uLnTx/>
                <a:uFillTx/>
                <a:latin typeface="Lato"/>
                <a:ea typeface="+mn-ea"/>
                <a:cs typeface="+mn-cs"/>
              </a:rPr>
              <a:t>assumptions </a:t>
            </a:r>
            <a:r>
              <a:rPr kumimoji="0" lang="en-US" sz="1800" b="0" i="0" u="none" strike="noStrike" kern="1200" cap="none" spc="0" normalizeH="0" baseline="0" noProof="0" dirty="0">
                <a:ln>
                  <a:noFill/>
                </a:ln>
                <a:solidFill>
                  <a:srgbClr val="333333"/>
                </a:solidFill>
                <a:effectLst/>
                <a:uLnTx/>
                <a:uFillTx/>
                <a:latin typeface="Lato"/>
                <a:ea typeface="+mn-ea"/>
                <a:cs typeface="+mn-cs"/>
              </a:rPr>
              <a:t>of a time series model including </a:t>
            </a:r>
            <a:r>
              <a:rPr kumimoji="0" lang="en-US" sz="1800" b="0" i="0" u="none" strike="noStrike" kern="1200" cap="none" spc="0" normalizeH="0" baseline="0" noProof="0" dirty="0">
                <a:ln>
                  <a:noFill/>
                </a:ln>
                <a:solidFill>
                  <a:srgbClr val="333333"/>
                </a:solidFill>
                <a:effectLst/>
                <a:highlight>
                  <a:srgbClr val="FFFF00"/>
                </a:highlight>
                <a:uLnTx/>
                <a:uFillTx/>
                <a:latin typeface="Lato"/>
                <a:ea typeface="+mn-ea"/>
                <a:cs typeface="+mn-cs"/>
              </a:rPr>
              <a:t>stationarity</a:t>
            </a:r>
            <a:r>
              <a:rPr kumimoji="0" lang="en-US" sz="1800" b="0" i="0" u="none" strike="noStrike" kern="1200" cap="none" spc="0" normalizeH="0" baseline="0" noProof="0" dirty="0">
                <a:ln>
                  <a:noFill/>
                </a:ln>
                <a:solidFill>
                  <a:srgbClr val="333333"/>
                </a:solidFill>
                <a:effectLst/>
                <a:uLnTx/>
                <a:uFillTx/>
                <a:latin typeface="Lato"/>
                <a:ea typeface="+mn-ea"/>
                <a:cs typeface="+mn-cs"/>
              </a:rPr>
              <a:t> and </a:t>
            </a:r>
            <a:r>
              <a:rPr kumimoji="0" lang="en-US" sz="1800" b="0" i="0" u="none" strike="noStrike" kern="1200" cap="none" spc="0" normalizeH="0" baseline="0" noProof="0" dirty="0">
                <a:ln>
                  <a:noFill/>
                </a:ln>
                <a:solidFill>
                  <a:srgbClr val="333333"/>
                </a:solidFill>
                <a:effectLst/>
                <a:highlight>
                  <a:srgbClr val="FFFF00"/>
                </a:highlight>
                <a:uLnTx/>
                <a:uFillTx/>
                <a:latin typeface="Lato"/>
                <a:ea typeface="+mn-ea"/>
                <a:cs typeface="+mn-cs"/>
              </a:rPr>
              <a:t>autocorrelated data</a:t>
            </a:r>
            <a:r>
              <a:rPr kumimoji="0" lang="en-US" sz="1800" b="0" i="0" u="none" strike="noStrike" kern="1200" cap="none" spc="0" normalizeH="0" baseline="0" noProof="0" dirty="0">
                <a:ln>
                  <a:noFill/>
                </a:ln>
                <a:solidFill>
                  <a:srgbClr val="333333"/>
                </a:solidFill>
                <a:effectLst/>
                <a:uLnTx/>
                <a:uFillTx/>
                <a:latin typeface="Lato"/>
                <a:ea typeface="+mn-ea"/>
                <a:cs typeface="+mn-cs"/>
              </a:rPr>
              <a:t>.</a:t>
            </a:r>
            <a:endParaRPr lang="en-US" dirty="0"/>
          </a:p>
        </p:txBody>
      </p:sp>
      <p:sp>
        <p:nvSpPr>
          <p:cNvPr id="5" name="TextBox 4">
            <a:extLst>
              <a:ext uri="{FF2B5EF4-FFF2-40B4-BE49-F238E27FC236}">
                <a16:creationId xmlns:a16="http://schemas.microsoft.com/office/drawing/2014/main" id="{CF16CAC6-14BB-4C54-B5C7-579E261F68E0}"/>
              </a:ext>
            </a:extLst>
          </p:cNvPr>
          <p:cNvSpPr txBox="1"/>
          <p:nvPr/>
        </p:nvSpPr>
        <p:spPr>
          <a:xfrm>
            <a:off x="855216" y="1455062"/>
            <a:ext cx="10481568" cy="4228273"/>
          </a:xfrm>
          <a:prstGeom prst="rect">
            <a:avLst/>
          </a:prstGeom>
          <a:noFill/>
        </p:spPr>
        <p:txBody>
          <a:bodyPr wrap="square">
            <a:spAutoFit/>
          </a:bodyPr>
          <a:lstStyle/>
          <a:p>
            <a:pPr marL="0" marR="0">
              <a:lnSpc>
                <a:spcPct val="107000"/>
              </a:lnSpc>
              <a:spcBef>
                <a:spcPts val="0"/>
              </a:spcBef>
              <a:spcAft>
                <a:spcPts val="0"/>
              </a:spcAft>
            </a:pPr>
            <a:r>
              <a:rPr lang="en-US" b="1" dirty="0">
                <a:latin typeface="inherit"/>
                <a:ea typeface="Calibri" panose="020F0502020204030204" pitchFamily="34" charset="0"/>
                <a:cs typeface="Times New Roman" panose="02020603050405020304" pitchFamily="18" charset="0"/>
              </a:rPr>
              <a:t>A</a:t>
            </a:r>
            <a:r>
              <a:rPr lang="en-US" b="1" dirty="0">
                <a:effectLst/>
                <a:latin typeface="inherit"/>
                <a:ea typeface="Calibri" panose="020F0502020204030204" pitchFamily="34" charset="0"/>
                <a:cs typeface="Times New Roman" panose="02020603050405020304" pitchFamily="18" charset="0"/>
              </a:rPr>
              <a:t>ssumptions of a Time Series Model - ARIMA</a:t>
            </a: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1. Stationarity</a:t>
            </a:r>
          </a:p>
          <a:p>
            <a:pPr marL="285750" marR="0" indent="-28575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data will be</a:t>
            </a:r>
            <a:r>
              <a:rPr lang="en-US" dirty="0">
                <a:latin typeface="inherit"/>
                <a:ea typeface="Calibri" panose="020F0502020204030204" pitchFamily="34" charset="0"/>
                <a:cs typeface="Times New Roman" panose="02020603050405020304" pitchFamily="18" charset="0"/>
              </a:rPr>
              <a:t> </a:t>
            </a:r>
            <a:r>
              <a:rPr lang="en-US" dirty="0">
                <a:effectLst/>
                <a:latin typeface="inherit"/>
                <a:ea typeface="Calibri" panose="020F0502020204030204" pitchFamily="34" charset="0"/>
                <a:cs typeface="Times New Roman" panose="02020603050405020304" pitchFamily="18" charset="0"/>
              </a:rPr>
              <a:t>stationary. This means that the properties of the time series are consistent over the time frame analyzed. The mean, variance, and autocorrelation structure of this data are consistent over the time delta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Sematech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Sangarshanan</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2018)</a:t>
            </a:r>
            <a:r>
              <a:rPr lang="en-US" dirty="0">
                <a:effectLst/>
                <a:latin typeface="inherit"/>
                <a:ea typeface="Calibri" panose="020F0502020204030204" pitchFamily="34" charset="0"/>
                <a:cs typeface="Times New Roman" panose="02020603050405020304" pitchFamily="18" charset="0"/>
              </a:rPr>
              <a:t>. </a:t>
            </a:r>
          </a:p>
          <a:p>
            <a:pPr marL="342900" marR="0" indent="-34290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series has zero trends, it is not growing or shrinking</a:t>
            </a:r>
            <a:r>
              <a:rPr lang="en-US" dirty="0">
                <a:latin typeface="inherit"/>
                <a:ea typeface="Calibri" panose="020F0502020204030204" pitchFamily="34" charset="0"/>
                <a:cs typeface="Times New Roman" panose="02020603050405020304" pitchFamily="18" charset="0"/>
              </a:rPr>
              <a:t> </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Datacamp</a:t>
            </a:r>
            <a:r>
              <a:rPr lang="en-US" dirty="0">
                <a:effectLst/>
                <a:latin typeface="inherit"/>
                <a:ea typeface="Calibri" panose="020F0502020204030204" pitchFamily="34" charset="0"/>
                <a:cs typeface="Times New Roman" panose="02020603050405020304" pitchFamily="18" charset="0"/>
              </a:rPr>
              <a:t>, </a:t>
            </a:r>
            <a:r>
              <a:rPr lang="en-US" dirty="0" err="1">
                <a:effectLst/>
                <a:latin typeface="inherit"/>
                <a:ea typeface="Calibri" panose="020F0502020204030204" pitchFamily="34" charset="0"/>
                <a:cs typeface="Times New Roman" panose="02020603050405020304" pitchFamily="18" charset="0"/>
              </a:rPr>
              <a:t>n.d</a:t>
            </a:r>
            <a:r>
              <a:rPr lang="en-US" dirty="0">
                <a:effectLst/>
                <a:latin typeface="inherit"/>
                <a:ea typeface="Calibri" panose="020F0502020204030204" pitchFamily="34" charset="0"/>
                <a:cs typeface="Times New Roman" panose="02020603050405020304" pitchFamily="18" charset="0"/>
              </a:rPr>
              <a:t>).</a:t>
            </a:r>
          </a:p>
          <a:p>
            <a:pPr marL="285750" marR="0" indent="-28575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error term is randomly distributed</a:t>
            </a:r>
            <a:r>
              <a:rPr lang="en-US" dirty="0">
                <a:latin typeface="inherit"/>
                <a:ea typeface="Calibri" panose="020F0502020204030204" pitchFamily="34" charset="0"/>
                <a:cs typeface="Times New Roman" panose="02020603050405020304" pitchFamily="18" charset="0"/>
              </a:rPr>
              <a:t>. </a:t>
            </a:r>
            <a:r>
              <a:rPr lang="en-US" dirty="0">
                <a:effectLst/>
                <a:latin typeface="inherit"/>
                <a:ea typeface="Calibri" panose="020F0502020204030204" pitchFamily="34" charset="0"/>
                <a:cs typeface="Times New Roman" panose="02020603050405020304" pitchFamily="18" charset="0"/>
              </a:rPr>
              <a:t>The error in time series analysis is assumed to be uncorrelated.</a:t>
            </a:r>
          </a:p>
          <a:p>
            <a:pPr marL="285750" marR="0" indent="-28575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There should be no outliers in the series. Outliers could lead to inaccurate results (Statistics Solutions, 2021).</a:t>
            </a:r>
          </a:p>
          <a:p>
            <a:pPr marL="285750" marR="0" indent="-285750">
              <a:lnSpc>
                <a:spcPct val="107000"/>
              </a:lnSpc>
              <a:spcBef>
                <a:spcPts val="0"/>
              </a:spcBef>
              <a:spcAft>
                <a:spcPts val="0"/>
              </a:spcAft>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residuals aren’t autocorrelated.  </a:t>
            </a:r>
          </a:p>
          <a:p>
            <a:pPr marL="285750" marR="0" indent="-285750">
              <a:lnSpc>
                <a:spcPct val="107000"/>
              </a:lnSpc>
              <a:spcBef>
                <a:spcPts val="0"/>
              </a:spcBef>
              <a:spcAft>
                <a:spcPts val="0"/>
              </a:spcAft>
              <a:buFont typeface="Arial" panose="020B0604020202020204" pitchFamily="34" charset="0"/>
              <a:buChar char="•"/>
            </a:pPr>
            <a:endParaRPr lang="en-US" dirty="0">
              <a:latin typeface="inherit"/>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Stationarity can be tested using the Augmented Dickey-Fuller (ADF) test </a:t>
            </a:r>
            <a:r>
              <a:rPr lang="en-US" dirty="0">
                <a:latin typeface="inherit"/>
                <a:ea typeface="Calibri" panose="020F0502020204030204" pitchFamily="34" charset="0"/>
                <a:cs typeface="Times New Roman" panose="02020603050405020304" pitchFamily="18" charset="0"/>
              </a:rPr>
              <a:t>or the KPSS</a:t>
            </a:r>
            <a:r>
              <a:rPr lang="en-US" dirty="0">
                <a:effectLst/>
                <a:latin typeface="inherit"/>
                <a:ea typeface="Calibri" panose="020F0502020204030204" pitchFamily="34" charset="0"/>
                <a:cs typeface="Times New Roman" panose="02020603050405020304" pitchFamily="18" charset="0"/>
              </a:rPr>
              <a:t>. The null hypothesis is that the time series data has a unit root, or it is non-stationary, and rejection of the null hypothesis means the data is considered stationary.</a:t>
            </a:r>
          </a:p>
        </p:txBody>
      </p:sp>
    </p:spTree>
    <p:extLst>
      <p:ext uri="{BB962C8B-B14F-4D97-AF65-F5344CB8AC3E}">
        <p14:creationId xmlns:p14="http://schemas.microsoft.com/office/powerpoint/2010/main" val="195193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E6421559-894C-4270-B299-E457FD325DF4}"/>
              </a:ext>
            </a:extLst>
          </p:cNvPr>
          <p:cNvGraphicFramePr/>
          <p:nvPr>
            <p:extLst>
              <p:ext uri="{D42A27DB-BD31-4B8C-83A1-F6EECF244321}">
                <p14:modId xmlns:p14="http://schemas.microsoft.com/office/powerpoint/2010/main" val="992524052"/>
              </p:ext>
            </p:extLst>
          </p:nvPr>
        </p:nvGraphicFramePr>
        <p:xfrm>
          <a:off x="1019517" y="1054409"/>
          <a:ext cx="10697593" cy="580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72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F413ED-45FC-42C6-8403-A712CC78F6E2}"/>
              </a:ext>
            </a:extLst>
          </p:cNvPr>
          <p:cNvSpPr txBox="1"/>
          <p:nvPr/>
        </p:nvSpPr>
        <p:spPr>
          <a:xfrm>
            <a:off x="479394" y="632455"/>
            <a:ext cx="11239129" cy="2153731"/>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  Autocorrelation</a:t>
            </a:r>
          </a:p>
          <a:p>
            <a:pPr marL="0" marR="0">
              <a:lnSpc>
                <a:spcPct val="107000"/>
              </a:lnSpc>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Another assumption of ARIMA is that the time-series data points will not be highly correlated with past observations over time </a:t>
            </a:r>
            <a:r>
              <a:rPr lang="en-US" b="0" i="0" dirty="0">
                <a:effectLst/>
                <a:latin typeface="-apple-system"/>
              </a:rPr>
              <a:t>(Dobbins et al., 2021).  </a:t>
            </a:r>
            <a:r>
              <a:rPr lang="en-US" dirty="0">
                <a:latin typeface="-apple-system"/>
              </a:rPr>
              <a:t>Autocorrelation </a:t>
            </a:r>
            <a:r>
              <a:rPr lang="en-US" dirty="0">
                <a:latin typeface="Calibri" panose="020F0502020204030204" pitchFamily="34" charset="0"/>
                <a:ea typeface="Calibri" panose="020F0502020204030204" pitchFamily="34" charset="0"/>
                <a:cs typeface="Times New Roman" panose="02020603050405020304" pitchFamily="18" charset="0"/>
              </a:rPr>
              <a:t>is a measure of the correlation of a current data point value with previous data point values (</a:t>
            </a:r>
            <a:r>
              <a:rPr lang="en-US" dirty="0" err="1">
                <a:latin typeface="Calibri" panose="020F0502020204030204" pitchFamily="34" charset="0"/>
                <a:ea typeface="Calibri" panose="020F0502020204030204" pitchFamily="34" charset="0"/>
                <a:cs typeface="Times New Roman" panose="02020603050405020304" pitchFamily="18" charset="0"/>
              </a:rPr>
              <a:t>Builtin</a:t>
            </a:r>
            <a:r>
              <a:rPr lang="en-US" dirty="0">
                <a:latin typeface="Calibri" panose="020F0502020204030204" pitchFamily="34" charset="0"/>
                <a:ea typeface="Calibri" panose="020F0502020204030204" pitchFamily="34" charset="0"/>
                <a:cs typeface="Times New Roman" panose="02020603050405020304" pitchFamily="18" charset="0"/>
              </a:rPr>
              <a:t>, n.d.).  If data has high autocorrelation, then it is likely that previous values, or lags, will be helpful in predicting current and future values (</a:t>
            </a:r>
            <a:r>
              <a:rPr lang="en-US" dirty="0" err="1">
                <a:latin typeface="Calibri" panose="020F0502020204030204" pitchFamily="34" charset="0"/>
                <a:ea typeface="Calibri" panose="020F0502020204030204" pitchFamily="34" charset="0"/>
                <a:cs typeface="Times New Roman" panose="02020603050405020304" pitchFamily="18" charset="0"/>
              </a:rPr>
              <a:t>MachineLearningPlus</a:t>
            </a:r>
            <a:r>
              <a:rPr lang="en-US" dirty="0">
                <a:latin typeface="Calibri" panose="020F0502020204030204" pitchFamily="34" charset="0"/>
                <a:ea typeface="Calibri" panose="020F0502020204030204" pitchFamily="34" charset="0"/>
                <a:cs typeface="Times New Roman" panose="02020603050405020304" pitchFamily="18" charset="0"/>
              </a:rPr>
              <a:t>, n.d.).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Autocorrelation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is a mathematical representation of the degree of similarity between a given time series </a:t>
            </a:r>
          </a:p>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a lagged version of itself over successive time intervals (Educative, n.d.</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Dotis</a:t>
            </a:r>
            <a:r>
              <a:rPr lang="en-US" sz="1800" dirty="0">
                <a:effectLst/>
                <a:latin typeface="Calibri" panose="020F0502020204030204" pitchFamily="34" charset="0"/>
                <a:ea typeface="Calibri" panose="020F0502020204030204" pitchFamily="34" charset="0"/>
                <a:cs typeface="Times New Roman" panose="02020603050405020304" pitchFamily="18" charset="0"/>
              </a:rPr>
              <a:t>-Georgiou, 2021). </a:t>
            </a:r>
          </a:p>
        </p:txBody>
      </p:sp>
      <p:sp>
        <p:nvSpPr>
          <p:cNvPr id="4" name="TextBox 3">
            <a:extLst>
              <a:ext uri="{FF2B5EF4-FFF2-40B4-BE49-F238E27FC236}">
                <a16:creationId xmlns:a16="http://schemas.microsoft.com/office/drawing/2014/main" id="{99B6D406-8C3E-443E-A823-C7D23C09A35E}"/>
              </a:ext>
            </a:extLst>
          </p:cNvPr>
          <p:cNvSpPr txBox="1"/>
          <p:nvPr/>
        </p:nvSpPr>
        <p:spPr>
          <a:xfrm>
            <a:off x="820167" y="247386"/>
            <a:ext cx="10311414" cy="369332"/>
          </a:xfrm>
          <a:prstGeom prst="rect">
            <a:avLst/>
          </a:prstGeom>
          <a:solidFill>
            <a:schemeClr val="bg1"/>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B</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lang="en-US" b="1" dirty="0">
                <a:solidFill>
                  <a:srgbClr val="333333"/>
                </a:solidFill>
                <a:latin typeface="Lato"/>
              </a:rPr>
              <a:t>Cont’d</a:t>
            </a:r>
            <a:endParaRPr lang="en-US" b="1" dirty="0"/>
          </a:p>
        </p:txBody>
      </p:sp>
      <p:sp>
        <p:nvSpPr>
          <p:cNvPr id="6" name="TextBox 5">
            <a:extLst>
              <a:ext uri="{FF2B5EF4-FFF2-40B4-BE49-F238E27FC236}">
                <a16:creationId xmlns:a16="http://schemas.microsoft.com/office/drawing/2014/main" id="{E3377E04-CD62-45A0-BD28-149625CC4597}"/>
              </a:ext>
            </a:extLst>
          </p:cNvPr>
          <p:cNvSpPr txBox="1"/>
          <p:nvPr/>
        </p:nvSpPr>
        <p:spPr>
          <a:xfrm>
            <a:off x="493149" y="3086573"/>
            <a:ext cx="10965449" cy="3416320"/>
          </a:xfrm>
          <a:prstGeom prst="rect">
            <a:avLst/>
          </a:prstGeom>
          <a:solidFill>
            <a:schemeClr val="bg1">
              <a:lumMod val="85000"/>
            </a:schemeClr>
          </a:solidFill>
        </p:spPr>
        <p:txBody>
          <a:bodyPr wrap="square">
            <a:spAutoFit/>
          </a:bodyPr>
          <a:lstStyle/>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solidFill>
                  <a:srgbClr val="212121"/>
                </a:solidFill>
                <a:effectLst/>
                <a:latin typeface="inherit"/>
                <a:ea typeface="Times New Roman" panose="02020603050405020304" pitchFamily="18" charset="0"/>
                <a:cs typeface="Times New Roman" panose="02020603050405020304" pitchFamily="18" charset="0"/>
              </a:rPr>
              <a:t>Sample Python Code:</a:t>
            </a:r>
            <a:endParaRPr lang="en-US" sz="1800" dirty="0">
              <a:effectLst/>
              <a:latin typeface="inherit"/>
              <a:ea typeface="Calibri" panose="020F0502020204030204" pitchFamily="34"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err="1">
                <a:solidFill>
                  <a:srgbClr val="212121"/>
                </a:solidFill>
                <a:effectLst/>
                <a:latin typeface="inherit"/>
                <a:ea typeface="Times New Roman" panose="02020603050405020304" pitchFamily="18" charset="0"/>
                <a:cs typeface="Times New Roman" panose="02020603050405020304" pitchFamily="18" charset="0"/>
              </a:rPr>
              <a:t>plot_acf</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df_stationary</a:t>
            </a:r>
            <a:r>
              <a:rPr lang="en-US" sz="1800" dirty="0">
                <a:solidFill>
                  <a:srgbClr val="212121"/>
                </a:solidFill>
                <a:effectLst/>
                <a:latin typeface="inherit"/>
                <a:ea typeface="Times New Roman" panose="02020603050405020304" pitchFamily="18" charset="0"/>
                <a:cs typeface="Times New Roman" panose="02020603050405020304" pitchFamily="18" charset="0"/>
              </a:rPr>
              <a:t>, lags</a:t>
            </a:r>
            <a:r>
              <a:rPr lang="en-US" sz="1800" b="1"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a:solidFill>
                  <a:srgbClr val="212121"/>
                </a:solidFill>
                <a:effectLst/>
                <a:latin typeface="inherit"/>
                <a:ea typeface="Times New Roman" panose="02020603050405020304" pitchFamily="18" charset="0"/>
                <a:cs typeface="Times New Roman" panose="02020603050405020304" pitchFamily="18" charset="0"/>
              </a:rPr>
              <a:t>30, zero</a:t>
            </a:r>
            <a:r>
              <a:rPr lang="en-US" sz="1800" b="1" dirty="0">
                <a:solidFill>
                  <a:srgbClr val="212121"/>
                </a:solidFill>
                <a:effectLst/>
                <a:latin typeface="inherit"/>
                <a:ea typeface="Times New Roman" panose="02020603050405020304" pitchFamily="18" charset="0"/>
                <a:cs typeface="Times New Roman" panose="02020603050405020304" pitchFamily="18" charset="0"/>
              </a:rPr>
              <a:t>=False</a:t>
            </a:r>
            <a:r>
              <a:rPr lang="en-US" sz="1800" dirty="0">
                <a:solidFill>
                  <a:srgbClr val="212121"/>
                </a:solidFill>
                <a:effectLst/>
                <a:latin typeface="inherit"/>
                <a:ea typeface="Times New Roman" panose="02020603050405020304" pitchFamily="18" charset="0"/>
                <a:cs typeface="Times New Roman" panose="02020603050405020304" pitchFamily="18" charset="0"/>
              </a:rPr>
              <a:t>, ax</a:t>
            </a:r>
            <a:r>
              <a:rPr lang="en-US" sz="1800" b="1"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a:solidFill>
                  <a:srgbClr val="212121"/>
                </a:solidFill>
                <a:effectLst/>
                <a:latin typeface="inherit"/>
                <a:ea typeface="Times New Roman" panose="02020603050405020304" pitchFamily="18" charset="0"/>
                <a:cs typeface="Times New Roman" panose="02020603050405020304" pitchFamily="18" charset="0"/>
              </a:rPr>
              <a:t>ax1)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12121"/>
                </a:solidFill>
                <a:effectLst/>
                <a:latin typeface="inherit"/>
                <a:ea typeface="Times New Roman" panose="02020603050405020304" pitchFamily="18" charset="0"/>
                <a:cs typeface="Times New Roman" panose="02020603050405020304" pitchFamily="18" charset="0"/>
              </a:rPr>
              <a:t> </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plot_pacf</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df_stationary</a:t>
            </a:r>
            <a:r>
              <a:rPr lang="en-US" sz="1800" dirty="0">
                <a:solidFill>
                  <a:srgbClr val="212121"/>
                </a:solidFill>
                <a:effectLst/>
                <a:latin typeface="inherit"/>
                <a:ea typeface="Times New Roman" panose="02020603050405020304" pitchFamily="18" charset="0"/>
                <a:cs typeface="Times New Roman" panose="02020603050405020304" pitchFamily="18" charset="0"/>
              </a:rPr>
              <a:t>, lags</a:t>
            </a:r>
            <a:r>
              <a:rPr lang="en-US" sz="1800" b="1"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a:solidFill>
                  <a:srgbClr val="212121"/>
                </a:solidFill>
                <a:effectLst/>
                <a:latin typeface="inherit"/>
                <a:ea typeface="Times New Roman" panose="02020603050405020304" pitchFamily="18" charset="0"/>
                <a:cs typeface="Times New Roman" panose="02020603050405020304" pitchFamily="18" charset="0"/>
              </a:rPr>
              <a:t>30, zero</a:t>
            </a:r>
            <a:r>
              <a:rPr lang="en-US" sz="1800" b="1" dirty="0">
                <a:solidFill>
                  <a:srgbClr val="212121"/>
                </a:solidFill>
                <a:effectLst/>
                <a:latin typeface="inherit"/>
                <a:ea typeface="Times New Roman" panose="02020603050405020304" pitchFamily="18" charset="0"/>
                <a:cs typeface="Times New Roman" panose="02020603050405020304" pitchFamily="18" charset="0"/>
              </a:rPr>
              <a:t>=False</a:t>
            </a:r>
            <a:r>
              <a:rPr lang="en-US" sz="1800" dirty="0">
                <a:solidFill>
                  <a:srgbClr val="212121"/>
                </a:solidFill>
                <a:effectLst/>
                <a:latin typeface="inherit"/>
                <a:ea typeface="Times New Roman" panose="02020603050405020304" pitchFamily="18" charset="0"/>
                <a:cs typeface="Times New Roman" panose="02020603050405020304" pitchFamily="18" charset="0"/>
              </a:rPr>
              <a:t>, ax</a:t>
            </a:r>
            <a:r>
              <a:rPr lang="en-US" sz="1800" b="1"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a:solidFill>
                  <a:srgbClr val="212121"/>
                </a:solidFill>
                <a:effectLst/>
                <a:latin typeface="inherit"/>
                <a:ea typeface="Times New Roman" panose="02020603050405020304" pitchFamily="18" charset="0"/>
                <a:cs typeface="Times New Roman" panose="02020603050405020304" pitchFamily="18" charset="0"/>
              </a:rPr>
              <a:t>ax2) </a:t>
            </a:r>
            <a:r>
              <a:rPr lang="en-US" sz="1800" i="1" dirty="0">
                <a:solidFill>
                  <a:srgbClr val="212121"/>
                </a:solidFill>
                <a:effectLst/>
                <a:latin typeface="inherit"/>
                <a:ea typeface="Times New Roman" panose="02020603050405020304" pitchFamily="18" charset="0"/>
                <a:cs typeface="Times New Roman" panose="02020603050405020304" pitchFamily="18" charset="0"/>
              </a:rPr>
              <a:t>## Plot the PACF of df</a:t>
            </a:r>
            <a:endParaRPr lang="en-US" sz="1800" dirty="0">
              <a:effectLst/>
              <a:latin typeface="inherit"/>
              <a:ea typeface="Calibri" panose="020F0502020204030204" pitchFamily="34"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err="1">
                <a:solidFill>
                  <a:srgbClr val="212121"/>
                </a:solidFill>
                <a:effectLst/>
                <a:latin typeface="inherit"/>
                <a:ea typeface="Times New Roman" panose="02020603050405020304" pitchFamily="18" charset="0"/>
                <a:cs typeface="Times New Roman" panose="02020603050405020304" pitchFamily="18" charset="0"/>
              </a:rPr>
              <a:t>plt</a:t>
            </a:r>
            <a:r>
              <a:rPr lang="en-US" sz="1800" b="1" dirty="0" err="1">
                <a:solidFill>
                  <a:srgbClr val="212121"/>
                </a:solidFill>
                <a:effectLst/>
                <a:latin typeface="inherit"/>
                <a:ea typeface="Times New Roman" panose="02020603050405020304" pitchFamily="18" charset="0"/>
                <a:cs typeface="Times New Roman" panose="02020603050405020304" pitchFamily="18" charset="0"/>
              </a:rPr>
              <a:t>.</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show</a:t>
            </a:r>
            <a:r>
              <a:rPr lang="en-US" sz="1800" dirty="0">
                <a:solidFill>
                  <a:srgbClr val="212121"/>
                </a:solidFill>
                <a:effectLst/>
                <a:latin typeface="inherit"/>
                <a:ea typeface="Times New Roman" panose="02020603050405020304" pitchFamily="18" charset="0"/>
                <a:cs typeface="Times New Roman" panose="02020603050405020304" pitchFamily="18" charset="0"/>
              </a:rPr>
              <a:t>() </a:t>
            </a:r>
            <a:endParaRPr lang="en-US" sz="1800" dirty="0">
              <a:effectLst/>
              <a:latin typeface="inherit"/>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800" b="1" dirty="0">
              <a:solidFill>
                <a:srgbClr val="212121"/>
              </a:solidFill>
              <a:effectLst/>
              <a:latin typeface="inherit"/>
              <a:ea typeface="Times New Roman" panose="02020603050405020304" pitchFamily="18"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solidFill>
                  <a:srgbClr val="212121"/>
                </a:solidFill>
                <a:effectLst/>
                <a:latin typeface="inherit"/>
                <a:ea typeface="Times New Roman" panose="02020603050405020304" pitchFamily="18" charset="0"/>
                <a:cs typeface="Times New Roman" panose="02020603050405020304" pitchFamily="18" charset="0"/>
              </a:rPr>
              <a:t>Sample R Code:</a:t>
            </a:r>
            <a:endParaRPr lang="en-US" sz="1800" dirty="0">
              <a:solidFill>
                <a:srgbClr val="212121"/>
              </a:solidFill>
              <a:effectLst/>
              <a:latin typeface="inherit"/>
              <a:ea typeface="Times New Roman" panose="02020603050405020304" pitchFamily="18"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err="1">
                <a:solidFill>
                  <a:srgbClr val="212121"/>
                </a:solidFill>
                <a:effectLst/>
                <a:latin typeface="inherit"/>
                <a:ea typeface="Times New Roman" panose="02020603050405020304" pitchFamily="18" charset="0"/>
                <a:cs typeface="Times New Roman" panose="02020603050405020304" pitchFamily="18" charset="0"/>
              </a:rPr>
              <a:t>acf</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ddchurn_ts</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12121"/>
                </a:solidFill>
                <a:effectLst/>
                <a:latin typeface="inherit"/>
                <a:ea typeface="Times New Roman" panose="02020603050405020304" pitchFamily="18" charset="0"/>
                <a:cs typeface="Times New Roman" panose="02020603050405020304" pitchFamily="18" charset="0"/>
              </a:rPr>
              <a:t>acf2(</a:t>
            </a:r>
            <a:r>
              <a:rPr lang="en-US" sz="1800" dirty="0" err="1">
                <a:solidFill>
                  <a:srgbClr val="212121"/>
                </a:solidFill>
                <a:effectLst/>
                <a:latin typeface="inherit"/>
                <a:ea typeface="Times New Roman" panose="02020603050405020304" pitchFamily="18" charset="0"/>
                <a:cs typeface="Times New Roman" panose="02020603050405020304" pitchFamily="18" charset="0"/>
              </a:rPr>
              <a:t>ddchurn_ts</a:t>
            </a:r>
            <a:r>
              <a:rPr lang="en-US" sz="1800" dirty="0">
                <a:solidFill>
                  <a:srgbClr val="212121"/>
                </a:solidFill>
                <a:effectLst/>
                <a:latin typeface="inherit"/>
                <a:ea typeface="Times New Roman" panose="02020603050405020304" pitchFamily="18" charset="0"/>
                <a:cs typeface="Times New Roman" panose="02020603050405020304" pitchFamily="18" charset="0"/>
              </a:rPr>
              <a:t>)</a:t>
            </a: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212121"/>
              </a:solidFill>
              <a:latin typeface="inherit"/>
              <a:ea typeface="Times New Roman" panose="02020603050405020304" pitchFamily="18"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12121"/>
                </a:solidFill>
                <a:effectLst/>
                <a:latin typeface="inherit"/>
                <a:ea typeface="Times New Roman" panose="02020603050405020304" pitchFamily="18" charset="0"/>
                <a:cs typeface="Times New Roman" panose="02020603050405020304" pitchFamily="18" charset="0"/>
              </a:rPr>
              <a:t>You will see that PACF cuts off after lag p(1) and ACF tails off, indicating AR(1) model.</a:t>
            </a:r>
            <a:endParaRPr lang="en-US" b="1" dirty="0">
              <a:solidFill>
                <a:srgbClr val="0070C0"/>
              </a:solidFill>
              <a:latin typeface="inherit"/>
              <a:ea typeface="Times New Roman" panose="02020603050405020304" pitchFamily="18" charset="0"/>
              <a:cs typeface="Times New Roman" panose="02020603050405020304" pitchFamily="18" charset="0"/>
            </a:endParaRPr>
          </a:p>
          <a:p>
            <a:pPr marL="0" marR="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70C0"/>
                </a:solidFill>
                <a:latin typeface="inherit"/>
                <a:ea typeface="Times New Roman" panose="02020603050405020304" pitchFamily="18" charset="0"/>
                <a:cs typeface="Times New Roman" panose="02020603050405020304" pitchFamily="18" charset="0"/>
              </a:rPr>
              <a:t>Source:</a:t>
            </a:r>
            <a:r>
              <a:rPr lang="en-US" sz="1600" dirty="0">
                <a:solidFill>
                  <a:srgbClr val="212121"/>
                </a:solidFill>
                <a:latin typeface="inherit"/>
                <a:ea typeface="Times New Roman" panose="02020603050405020304" pitchFamily="18" charset="0"/>
                <a:cs typeface="Times New Roman" panose="02020603050405020304" pitchFamily="18" charset="0"/>
              </a:rPr>
              <a:t> </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https:</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towardsdatascience</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com</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identifying</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ar</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-and-</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ma</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terms</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using</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acf</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-and-</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pacf</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plots</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-in-</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time</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series</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forecasting</a:t>
            </a:r>
            <a:r>
              <a:rPr lang="en-US" sz="1600" b="1" dirty="0">
                <a:solidFill>
                  <a:srgbClr val="212121"/>
                </a:solidFill>
                <a:effectLst/>
                <a:latin typeface="inherit"/>
                <a:ea typeface="Times New Roman" panose="02020603050405020304" pitchFamily="18" charset="0"/>
                <a:cs typeface="Times New Roman" panose="02020603050405020304" pitchFamily="18" charset="0"/>
                <a:hlinkClick r:id="rId2"/>
              </a:rPr>
              <a:t>-</a:t>
            </a:r>
            <a:r>
              <a:rPr lang="en-US" sz="1600" dirty="0">
                <a:solidFill>
                  <a:srgbClr val="212121"/>
                </a:solidFill>
                <a:effectLst/>
                <a:latin typeface="inherit"/>
                <a:ea typeface="Times New Roman" panose="02020603050405020304" pitchFamily="18" charset="0"/>
                <a:cs typeface="Times New Roman" panose="02020603050405020304" pitchFamily="18" charset="0"/>
                <a:hlinkClick r:id="rId2"/>
              </a:rPr>
              <a:t>ccb9fd073db8</a:t>
            </a:r>
            <a:r>
              <a:rPr lang="en-US" sz="1600" dirty="0">
                <a:solidFill>
                  <a:srgbClr val="212121"/>
                </a:solidFill>
                <a:effectLst/>
                <a:latin typeface="inherit"/>
                <a:ea typeface="Times New Roman" panose="02020603050405020304" pitchFamily="18" charset="0"/>
                <a:cs typeface="Times New Roman" panose="02020603050405020304" pitchFamily="18" charset="0"/>
              </a:rPr>
              <a:t> </a:t>
            </a:r>
            <a:endParaRPr lang="en-US" sz="1600"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867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4CE0FC-70AC-41B8-AF3B-D39957E13707}" type="datetime1">
              <a:rPr kumimoji="0" lang="en-US" sz="1000" b="0" i="0" u="none" strike="noStrike" kern="1200" cap="none" spc="0" normalizeH="0" baseline="0" noProof="0" smtClean="0">
                <a:ln>
                  <a:noFill/>
                </a:ln>
                <a:solidFill>
                  <a:srgbClr val="6E8999"/>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3/6/2025</a:t>
            </a:fld>
            <a:endParaRPr kumimoji="0" lang="en-US" sz="1000" b="0" i="0" u="none" strike="noStrike" kern="1200" cap="none" spc="0" normalizeH="0" baseline="0" noProof="0" dirty="0">
              <a:ln>
                <a:noFill/>
              </a:ln>
              <a:solidFill>
                <a:srgbClr val="6E8999"/>
              </a:solidFill>
              <a:effectLst/>
              <a:uLnTx/>
              <a:uFillTx/>
              <a:latin typeface="Garamond" panose="02020404030301010803"/>
              <a:ea typeface="+mn-ea"/>
              <a:cs typeface="+mn-cs"/>
            </a:endParaRPr>
          </a:p>
        </p:txBody>
      </p:sp>
      <p:sp>
        <p:nvSpPr>
          <p:cNvPr id="4" name="TextBox 3">
            <a:extLst>
              <a:ext uri="{FF2B5EF4-FFF2-40B4-BE49-F238E27FC236}">
                <a16:creationId xmlns:a16="http://schemas.microsoft.com/office/drawing/2014/main" id="{089712FC-6884-47B5-A6E0-06BD6203A16D}"/>
              </a:ext>
            </a:extLst>
          </p:cNvPr>
          <p:cNvSpPr txBox="1"/>
          <p:nvPr/>
        </p:nvSpPr>
        <p:spPr>
          <a:xfrm>
            <a:off x="665085" y="174392"/>
            <a:ext cx="10524477" cy="2031325"/>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III:  Data Preparation</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C</a:t>
            </a:r>
            <a:r>
              <a:rPr kumimoji="0" lang="en-US" sz="1800" b="0" i="0" u="none" strike="noStrike" kern="1200" cap="none" spc="0" normalizeH="0" baseline="0" noProof="0" dirty="0">
                <a:ln>
                  <a:noFill/>
                </a:ln>
                <a:solidFill>
                  <a:srgbClr val="333333"/>
                </a:solidFill>
                <a:effectLst/>
                <a:uLnTx/>
                <a:uFillTx/>
                <a:latin typeface="Lato"/>
                <a:ea typeface="+mn-ea"/>
                <a:cs typeface="+mn-cs"/>
              </a:rPr>
              <a:t>.  Summarize the data cleaning process by doing the following: 1-5.</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333333"/>
              </a:solidFill>
              <a:latin typeface="Lato"/>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lang="en-US" b="1" dirty="0">
                <a:solidFill>
                  <a:srgbClr val="333333"/>
                </a:solidFill>
                <a:latin typeface="Lato"/>
              </a:rPr>
              <a:t>C</a:t>
            </a:r>
            <a:r>
              <a:rPr kumimoji="0" lang="en-US" sz="1800" b="1" i="0" u="none" strike="noStrike" kern="1200" cap="none" spc="0" normalizeH="0" baseline="0" noProof="0" dirty="0">
                <a:ln>
                  <a:noFill/>
                </a:ln>
                <a:solidFill>
                  <a:srgbClr val="333333"/>
                </a:solidFill>
                <a:effectLst/>
                <a:uLnTx/>
                <a:uFillTx/>
                <a:latin typeface="Lato"/>
                <a:ea typeface="+mn-ea"/>
                <a:cs typeface="+mn-cs"/>
              </a:rPr>
              <a:t>1.  Provide a </a:t>
            </a:r>
            <a:r>
              <a:rPr kumimoji="0" lang="en-US" sz="1800" b="1" i="1" u="none" strike="noStrike" kern="1200" cap="none" spc="0" normalizeH="0" baseline="0" noProof="0" dirty="0">
                <a:ln>
                  <a:noFill/>
                </a:ln>
                <a:solidFill>
                  <a:srgbClr val="002060"/>
                </a:solidFill>
                <a:effectLst/>
                <a:uLnTx/>
                <a:uFillTx/>
                <a:latin typeface="Lato"/>
                <a:ea typeface="+mn-ea"/>
                <a:cs typeface="+mn-cs"/>
              </a:rPr>
              <a:t>line graph visualizing </a:t>
            </a:r>
            <a:r>
              <a:rPr kumimoji="0" lang="en-US" sz="1800" b="1" i="0" u="none" strike="noStrike" kern="1200" cap="none" spc="0" normalizeH="0" baseline="0" noProof="0" dirty="0">
                <a:ln>
                  <a:noFill/>
                </a:ln>
                <a:solidFill>
                  <a:srgbClr val="333333"/>
                </a:solidFill>
                <a:effectLst/>
                <a:uLnTx/>
                <a:uFillTx/>
                <a:latin typeface="Lato"/>
                <a:ea typeface="+mn-ea"/>
                <a:cs typeface="+mn-cs"/>
              </a:rPr>
              <a:t>the realization of the time series. </a:t>
            </a:r>
          </a:p>
          <a:p>
            <a:pPr marL="457200" marR="0" lvl="0" algn="l" defTabSz="457200" rtl="0" eaLnBrk="1" fontAlgn="base" latinLnBrk="0" hangingPunct="1">
              <a:lnSpc>
                <a:spcPct val="100000"/>
              </a:lnSpc>
              <a:spcBef>
                <a:spcPts val="0"/>
              </a:spcBef>
              <a:spcAft>
                <a:spcPts val="0"/>
              </a:spcAft>
              <a:buClrTx/>
              <a:buSzTx/>
              <a:buFontTx/>
              <a:buNone/>
              <a:tabLst/>
              <a:defRPr/>
            </a:pPr>
            <a:r>
              <a:rPr lang="en-US" dirty="0">
                <a:latin typeface="Inherit"/>
              </a:rPr>
              <a:t>Usually, Time Series analysis may start with importing the dataset and EDA. You may need to open first a series of R or Python packages that allow the use of functions for statistical analysis and ARIMA modeling. Plotting the line graph provides visualization.</a:t>
            </a:r>
            <a:endParaRPr kumimoji="0" lang="en-US" b="0" i="0" u="none" strike="noStrike" kern="1200" cap="none" spc="0" normalizeH="0" baseline="0" noProof="0" dirty="0">
              <a:ln>
                <a:noFill/>
              </a:ln>
              <a:solidFill>
                <a:srgbClr val="333333"/>
              </a:solidFill>
              <a:effectLst/>
              <a:uLnTx/>
              <a:uFillTx/>
              <a:latin typeface="Inherit"/>
            </a:endParaRPr>
          </a:p>
        </p:txBody>
      </p:sp>
      <p:pic>
        <p:nvPicPr>
          <p:cNvPr id="11" name="Picture 10">
            <a:extLst>
              <a:ext uri="{FF2B5EF4-FFF2-40B4-BE49-F238E27FC236}">
                <a16:creationId xmlns:a16="http://schemas.microsoft.com/office/drawing/2014/main" id="{0D6FC1D0-1B85-46E3-9347-3E75982AC3F8}"/>
              </a:ext>
            </a:extLst>
          </p:cNvPr>
          <p:cNvPicPr>
            <a:picLocks noChangeAspect="1"/>
          </p:cNvPicPr>
          <p:nvPr/>
        </p:nvPicPr>
        <p:blipFill>
          <a:blip r:embed="rId2"/>
          <a:stretch>
            <a:fillRect/>
          </a:stretch>
        </p:blipFill>
        <p:spPr>
          <a:xfrm>
            <a:off x="6501415" y="2423658"/>
            <a:ext cx="5132031" cy="3534870"/>
          </a:xfrm>
          <a:prstGeom prst="rect">
            <a:avLst/>
          </a:prstGeom>
        </p:spPr>
      </p:pic>
      <p:pic>
        <p:nvPicPr>
          <p:cNvPr id="15" name="Picture 14">
            <a:extLst>
              <a:ext uri="{FF2B5EF4-FFF2-40B4-BE49-F238E27FC236}">
                <a16:creationId xmlns:a16="http://schemas.microsoft.com/office/drawing/2014/main" id="{034473E4-543C-42AA-BA5B-ABA1679FC623}"/>
              </a:ext>
            </a:extLst>
          </p:cNvPr>
          <p:cNvPicPr>
            <a:picLocks noChangeAspect="1"/>
          </p:cNvPicPr>
          <p:nvPr/>
        </p:nvPicPr>
        <p:blipFill>
          <a:blip r:embed="rId3"/>
          <a:stretch>
            <a:fillRect/>
          </a:stretch>
        </p:blipFill>
        <p:spPr>
          <a:xfrm>
            <a:off x="343315" y="2423658"/>
            <a:ext cx="5876925" cy="3714750"/>
          </a:xfrm>
          <a:prstGeom prst="rect">
            <a:avLst/>
          </a:prstGeom>
        </p:spPr>
      </p:pic>
    </p:spTree>
    <p:extLst>
      <p:ext uri="{BB962C8B-B14F-4D97-AF65-F5344CB8AC3E}">
        <p14:creationId xmlns:p14="http://schemas.microsoft.com/office/powerpoint/2010/main" val="138684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46EC5-2D93-4FEB-94BC-8B2D5C855919}"/>
              </a:ext>
            </a:extLst>
          </p:cNvPr>
          <p:cNvSpPr txBox="1"/>
          <p:nvPr/>
        </p:nvSpPr>
        <p:spPr>
          <a:xfrm>
            <a:off x="489751" y="311509"/>
            <a:ext cx="11218340" cy="2369880"/>
          </a:xfrm>
          <a:prstGeom prst="rect">
            <a:avLst/>
          </a:prstGeom>
          <a:noFill/>
        </p:spPr>
        <p:txBody>
          <a:bodyPr wrap="square">
            <a:spAutoFit/>
          </a:bodyPr>
          <a:lstStyle/>
          <a:p>
            <a:pPr indent="-228600" fontAlgn="base">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C2.  Describe the </a:t>
            </a:r>
            <a:r>
              <a:rPr kumimoji="0" lang="en-US" sz="1800" b="1" i="1" u="none" strike="noStrike" kern="1200" cap="none" spc="0" normalizeH="0" baseline="0" noProof="0" dirty="0">
                <a:ln>
                  <a:noFill/>
                </a:ln>
                <a:solidFill>
                  <a:srgbClr val="333333"/>
                </a:solidFill>
                <a:effectLst/>
                <a:uLnTx/>
                <a:uFillTx/>
                <a:latin typeface="Lato"/>
                <a:ea typeface="+mn-ea"/>
                <a:cs typeface="+mn-cs"/>
              </a:rPr>
              <a:t>time step formatting </a:t>
            </a:r>
            <a:r>
              <a:rPr kumimoji="0" lang="en-US" sz="1800" b="1" i="0" u="none" strike="noStrike" kern="1200" cap="none" spc="0" normalizeH="0" baseline="0" noProof="0" dirty="0">
                <a:ln>
                  <a:noFill/>
                </a:ln>
                <a:solidFill>
                  <a:srgbClr val="333333"/>
                </a:solidFill>
                <a:effectLst/>
                <a:uLnTx/>
                <a:uFillTx/>
                <a:latin typeface="Lato"/>
                <a:ea typeface="+mn-ea"/>
                <a:cs typeface="+mn-cs"/>
              </a:rPr>
              <a:t>of the realization, including any gaps in measurement and the length of the sequence.</a:t>
            </a:r>
          </a:p>
          <a:p>
            <a:pPr fontAlgn="base">
              <a:defRPr/>
            </a:pPr>
            <a:r>
              <a:rPr lang="en-US" sz="1600" dirty="0">
                <a:solidFill>
                  <a:srgbClr val="0070C0"/>
                </a:solidFill>
                <a:effectLst/>
                <a:latin typeface="inherit"/>
                <a:ea typeface="Calibri" panose="020F0502020204030204" pitchFamily="34" charset="0"/>
                <a:cs typeface="Times New Roman" panose="02020603050405020304" pitchFamily="18" charset="0"/>
              </a:rPr>
              <a:t>This is to examine for any gaps in measurement. The time step is a day, and the length of the series is 731 days. You have 2 years (731 days) where each day correlates to a unique day with no gaps or days of absent data. </a:t>
            </a:r>
          </a:p>
          <a:p>
            <a:pPr fontAlgn="base">
              <a:defRPr/>
            </a:pPr>
            <a:endParaRPr lang="en-US" sz="1600" dirty="0">
              <a:solidFill>
                <a:srgbClr val="0070C0"/>
              </a:solidFill>
              <a:latin typeface="inherit"/>
              <a:ea typeface="Calibri" panose="020F0502020204030204" pitchFamily="34" charset="0"/>
              <a:cs typeface="Times New Roman" panose="02020603050405020304" pitchFamily="18" charset="0"/>
            </a:endParaRPr>
          </a:p>
          <a:p>
            <a:pPr fontAlgn="base">
              <a:defRPr/>
            </a:pPr>
            <a:r>
              <a:rPr lang="en-US" sz="1600" dirty="0">
                <a:effectLst/>
                <a:latin typeface="inherit"/>
                <a:ea typeface="Calibri" panose="020F0502020204030204" pitchFamily="34" charset="0"/>
                <a:cs typeface="Times New Roman" panose="02020603050405020304" pitchFamily="18" charset="0"/>
              </a:rPr>
              <a:t>To prepare the data set for time series analysis, the data set will be examined for any gaps in measurement and then converted into a time series object.  You may need to show the code that you used to convert the data to Time Series Object. One line of code to verify the data frame, another line of code to convert to a vector, a code to verify the vector, a line of code to convert to Time Series, a line of code to verify Time Series Object and a line of code to plot the time series.</a:t>
            </a:r>
            <a:endPar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EF4931A-0F6B-45B6-9E56-B40A0C714A22}"/>
              </a:ext>
            </a:extLst>
          </p:cNvPr>
          <p:cNvSpPr txBox="1"/>
          <p:nvPr/>
        </p:nvSpPr>
        <p:spPr>
          <a:xfrm>
            <a:off x="5891813" y="2942250"/>
            <a:ext cx="6094520" cy="2849050"/>
          </a:xfrm>
          <a:prstGeom prst="rect">
            <a:avLst/>
          </a:prstGeom>
          <a:noFill/>
        </p:spPr>
        <p:txBody>
          <a:bodyPr wrap="square">
            <a:spAutoFit/>
          </a:bodyPr>
          <a:lstStyle/>
          <a:p>
            <a:pPr marL="0" marR="0">
              <a:lnSpc>
                <a:spcPct val="107000"/>
              </a:lnSpc>
              <a:spcBef>
                <a:spcPts val="0"/>
              </a:spcBef>
              <a:spcAft>
                <a:spcPts val="800"/>
              </a:spcAft>
            </a:pPr>
            <a:r>
              <a:rPr lang="en-US" i="1" dirty="0">
                <a:solidFill>
                  <a:srgbClr val="00B050"/>
                </a:solidFill>
                <a:effectLst/>
                <a:latin typeface="inherit"/>
                <a:ea typeface="Calibri" panose="020F0502020204030204" pitchFamily="34" charset="0"/>
                <a:cs typeface="Times New Roman" panose="02020603050405020304" pitchFamily="18" charset="0"/>
              </a:rPr>
              <a:t>R code to convert the Data to Time Series Object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is.data.frame</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Verify data frame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df_vector</a:t>
            </a:r>
            <a:r>
              <a:rPr lang="en-US" dirty="0">
                <a:effectLst/>
                <a:latin typeface="inherit"/>
                <a:ea typeface="Calibri" panose="020F0502020204030204" pitchFamily="34" charset="0"/>
                <a:cs typeface="Times New Roman" panose="02020603050405020304" pitchFamily="18" charset="0"/>
              </a:rPr>
              <a:t> &lt;- </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[['Revenue']] </a:t>
            </a:r>
            <a:r>
              <a:rPr lang="en-US" dirty="0">
                <a:solidFill>
                  <a:srgbClr val="00B050"/>
                </a:solidFill>
                <a:effectLst/>
                <a:latin typeface="inherit"/>
                <a:ea typeface="Calibri" panose="020F0502020204030204" pitchFamily="34" charset="0"/>
                <a:cs typeface="Times New Roman" panose="02020603050405020304" pitchFamily="18" charset="0"/>
              </a:rPr>
              <a:t># Convert to vector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is.vector</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df_vector</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Verify vector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time_series</a:t>
            </a:r>
            <a:r>
              <a:rPr lang="en-US" dirty="0">
                <a:effectLst/>
                <a:latin typeface="inherit"/>
                <a:ea typeface="Calibri" panose="020F0502020204030204" pitchFamily="34" charset="0"/>
                <a:cs typeface="Times New Roman" panose="02020603050405020304" pitchFamily="18" charset="0"/>
              </a:rPr>
              <a:t> &lt;- </a:t>
            </a:r>
            <a:r>
              <a:rPr lang="en-US" dirty="0" err="1">
                <a:effectLst/>
                <a:latin typeface="inherit"/>
                <a:ea typeface="Calibri" panose="020F0502020204030204" pitchFamily="34" charset="0"/>
                <a:cs typeface="Times New Roman" panose="02020603050405020304" pitchFamily="18" charset="0"/>
              </a:rPr>
              <a:t>ts</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df_vector</a:t>
            </a:r>
            <a:r>
              <a:rPr lang="en-US" dirty="0">
                <a:effectLst/>
                <a:latin typeface="inherit"/>
                <a:ea typeface="Calibri" panose="020F0502020204030204" pitchFamily="34" charset="0"/>
                <a:cs typeface="Times New Roman" panose="02020603050405020304" pitchFamily="18" charset="0"/>
              </a:rPr>
              <a:t>, frequency = 731/24) </a:t>
            </a:r>
            <a:r>
              <a:rPr lang="en-US" dirty="0">
                <a:solidFill>
                  <a:srgbClr val="00B050"/>
                </a:solidFill>
                <a:effectLst/>
                <a:latin typeface="inherit"/>
                <a:ea typeface="Calibri" panose="020F0502020204030204" pitchFamily="34" charset="0"/>
                <a:cs typeface="Times New Roman" panose="02020603050405020304" pitchFamily="18" charset="0"/>
              </a:rPr>
              <a:t># Convert to time series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is.ts</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time_series</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Verify time series object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autoplot</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time_series</a:t>
            </a:r>
            <a:r>
              <a:rPr lang="en-US" dirty="0">
                <a:effectLst/>
                <a:latin typeface="inherit"/>
                <a:ea typeface="Calibri" panose="020F0502020204030204" pitchFamily="34" charset="0"/>
                <a:cs typeface="Times New Roman" panose="02020603050405020304" pitchFamily="18" charset="0"/>
              </a:rPr>
              <a:t>, main = "Time Series", </a:t>
            </a:r>
            <a:r>
              <a:rPr lang="en-US" dirty="0" err="1">
                <a:effectLst/>
                <a:latin typeface="inherit"/>
                <a:ea typeface="Calibri" panose="020F0502020204030204" pitchFamily="34" charset="0"/>
                <a:cs typeface="Times New Roman" panose="02020603050405020304" pitchFamily="18" charset="0"/>
              </a:rPr>
              <a:t>ylab</a:t>
            </a:r>
            <a:r>
              <a:rPr lang="en-US" dirty="0">
                <a:effectLst/>
                <a:latin typeface="inherit"/>
                <a:ea typeface="Calibri" panose="020F0502020204030204" pitchFamily="34" charset="0"/>
                <a:cs typeface="Times New Roman" panose="02020603050405020304" pitchFamily="18" charset="0"/>
              </a:rPr>
              <a:t> = "Revenue in Millions", </a:t>
            </a:r>
            <a:r>
              <a:rPr lang="en-US" dirty="0" err="1">
                <a:effectLst/>
                <a:latin typeface="inherit"/>
                <a:ea typeface="Calibri" panose="020F0502020204030204" pitchFamily="34" charset="0"/>
                <a:cs typeface="Times New Roman" panose="02020603050405020304" pitchFamily="18" charset="0"/>
              </a:rPr>
              <a:t>xlab</a:t>
            </a:r>
            <a:r>
              <a:rPr lang="en-US" dirty="0">
                <a:effectLst/>
                <a:latin typeface="inherit"/>
                <a:ea typeface="Calibri" panose="020F0502020204030204" pitchFamily="34" charset="0"/>
                <a:cs typeface="Times New Roman" panose="02020603050405020304" pitchFamily="18" charset="0"/>
              </a:rPr>
              <a:t> = "Months") </a:t>
            </a:r>
            <a:r>
              <a:rPr lang="en-US" dirty="0">
                <a:solidFill>
                  <a:srgbClr val="00B050"/>
                </a:solidFill>
                <a:effectLst/>
                <a:latin typeface="inherit"/>
                <a:ea typeface="Calibri" panose="020F0502020204030204" pitchFamily="34" charset="0"/>
                <a:cs typeface="Times New Roman" panose="02020603050405020304" pitchFamily="18" charset="0"/>
              </a:rPr>
              <a:t># Plot time series as shown below.</a:t>
            </a:r>
            <a:endParaRPr lang="en-US" dirty="0">
              <a:effectLst/>
              <a:latin typeface="inheri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64D70E6-27CB-4E46-A4F0-0AE7FDA29ABB}"/>
              </a:ext>
            </a:extLst>
          </p:cNvPr>
          <p:cNvPicPr>
            <a:picLocks noChangeAspect="1"/>
          </p:cNvPicPr>
          <p:nvPr/>
        </p:nvPicPr>
        <p:blipFill>
          <a:blip r:embed="rId2"/>
          <a:stretch>
            <a:fillRect/>
          </a:stretch>
        </p:blipFill>
        <p:spPr>
          <a:xfrm>
            <a:off x="489751" y="3049022"/>
            <a:ext cx="5229225" cy="3497469"/>
          </a:xfrm>
          <a:prstGeom prst="rect">
            <a:avLst/>
          </a:prstGeom>
        </p:spPr>
      </p:pic>
    </p:spTree>
    <p:extLst>
      <p:ext uri="{BB962C8B-B14F-4D97-AF65-F5344CB8AC3E}">
        <p14:creationId xmlns:p14="http://schemas.microsoft.com/office/powerpoint/2010/main" val="4117488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B993B9-C917-412D-8165-1AA28C1FE1B8}"/>
              </a:ext>
            </a:extLst>
          </p:cNvPr>
          <p:cNvPicPr/>
          <p:nvPr/>
        </p:nvPicPr>
        <p:blipFill>
          <a:blip r:embed="rId2"/>
          <a:stretch>
            <a:fillRect/>
          </a:stretch>
        </p:blipFill>
        <p:spPr>
          <a:xfrm>
            <a:off x="6214369" y="573385"/>
            <a:ext cx="5711209" cy="2855615"/>
          </a:xfrm>
          <a:prstGeom prst="rect">
            <a:avLst/>
          </a:prstGeom>
        </p:spPr>
      </p:pic>
      <p:sp>
        <p:nvSpPr>
          <p:cNvPr id="11" name="TextBox 10">
            <a:extLst>
              <a:ext uri="{FF2B5EF4-FFF2-40B4-BE49-F238E27FC236}">
                <a16:creationId xmlns:a16="http://schemas.microsoft.com/office/drawing/2014/main" id="{C44CAF19-0F98-40D8-888B-D272A9094D71}"/>
              </a:ext>
            </a:extLst>
          </p:cNvPr>
          <p:cNvSpPr txBox="1"/>
          <p:nvPr/>
        </p:nvSpPr>
        <p:spPr>
          <a:xfrm>
            <a:off x="452195" y="2949199"/>
            <a:ext cx="5643805" cy="2746457"/>
          </a:xfrm>
          <a:prstGeom prst="rect">
            <a:avLst/>
          </a:prstGeom>
          <a:noFill/>
        </p:spPr>
        <p:txBody>
          <a:bodyPr wrap="square">
            <a:spAutoFit/>
          </a:bodyPr>
          <a:lstStyle/>
          <a:p>
            <a:pPr marL="0" marR="0">
              <a:lnSpc>
                <a:spcPct val="107000"/>
              </a:lnSpc>
              <a:spcBef>
                <a:spcPts val="0"/>
              </a:spcBef>
              <a:spcAft>
                <a:spcPts val="0"/>
              </a:spcAft>
            </a:pPr>
            <a:r>
              <a:rPr lang="en-US" i="1" dirty="0">
                <a:solidFill>
                  <a:srgbClr val="00B050"/>
                </a:solidFill>
                <a:effectLst/>
                <a:latin typeface="Inherit"/>
                <a:ea typeface="Calibri" panose="020F0502020204030204" pitchFamily="34" charset="0"/>
                <a:cs typeface="Times New Roman" panose="02020603050405020304" pitchFamily="18" charset="0"/>
              </a:rPr>
              <a:t># R Code to clean the Data for Time Step Formatting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Line 1:  glimpse(</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Show dimensions, structure, and sample data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Line 2:  </a:t>
            </a:r>
            <a:r>
              <a:rPr lang="en-US" dirty="0" err="1">
                <a:effectLst/>
                <a:latin typeface="Inherit"/>
                <a:ea typeface="Calibri" panose="020F0502020204030204" pitchFamily="34" charset="0"/>
                <a:cs typeface="Times New Roman" panose="02020603050405020304" pitchFamily="18" charset="0"/>
              </a:rPr>
              <a:t>colSums</a:t>
            </a:r>
            <a:r>
              <a:rPr lang="en-US" dirty="0">
                <a:effectLst/>
                <a:latin typeface="Inherit"/>
                <a:ea typeface="Calibri" panose="020F0502020204030204" pitchFamily="34" charset="0"/>
                <a:cs typeface="Times New Roman" panose="02020603050405020304" pitchFamily="18" charset="0"/>
              </a:rPr>
              <a:t>(is.na(</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Check for NA values in data set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Line 3:  </a:t>
            </a:r>
            <a:r>
              <a:rPr lang="en-US" dirty="0" err="1">
                <a:effectLst/>
                <a:latin typeface="Inherit"/>
                <a:ea typeface="Calibri" panose="020F0502020204030204" pitchFamily="34" charset="0"/>
                <a:cs typeface="Times New Roman" panose="02020603050405020304" pitchFamily="18" charset="0"/>
              </a:rPr>
              <a:t>is.null</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df_csv</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Check for null values in data set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Line 4:  </a:t>
            </a:r>
            <a:r>
              <a:rPr lang="en-US" dirty="0" err="1">
                <a:effectLst/>
                <a:latin typeface="Inherit"/>
                <a:ea typeface="Calibri" panose="020F0502020204030204" pitchFamily="34" charset="0"/>
                <a:cs typeface="Times New Roman" panose="02020603050405020304" pitchFamily="18" charset="0"/>
              </a:rPr>
              <a:t>anyDuplicated</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df_csv$Day</a:t>
            </a:r>
            <a:r>
              <a:rPr lang="en-US" dirty="0">
                <a:effectLst/>
                <a:latin typeface="Inherit"/>
                <a:ea typeface="Calibri" panose="020F0502020204030204" pitchFamily="34" charset="0"/>
                <a:cs typeface="Times New Roman" panose="02020603050405020304" pitchFamily="18" charset="0"/>
              </a:rPr>
              <a:t>) </a:t>
            </a:r>
            <a:r>
              <a:rPr lang="en-US" dirty="0">
                <a:solidFill>
                  <a:srgbClr val="00B050"/>
                </a:solidFill>
                <a:effectLst/>
                <a:latin typeface="Inherit"/>
                <a:ea typeface="Calibri" panose="020F0502020204030204" pitchFamily="34" charset="0"/>
                <a:cs typeface="Times New Roman" panose="02020603050405020304" pitchFamily="18" charset="0"/>
              </a:rPr>
              <a:t># Check for duplicates in Day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D3249896-0478-475C-A756-E305E943961C}"/>
              </a:ext>
            </a:extLst>
          </p:cNvPr>
          <p:cNvSpPr txBox="1"/>
          <p:nvPr/>
        </p:nvSpPr>
        <p:spPr>
          <a:xfrm>
            <a:off x="384791" y="724261"/>
            <a:ext cx="5711209" cy="2031325"/>
          </a:xfrm>
          <a:prstGeom prst="rect">
            <a:avLst/>
          </a:prstGeom>
          <a:noFill/>
        </p:spPr>
        <p:txBody>
          <a:bodyPr wrap="square">
            <a:spAutoFit/>
          </a:bodyPr>
          <a:lstStyle/>
          <a:p>
            <a:pPr marL="285750" marR="0" indent="-285750">
              <a:spcBef>
                <a:spcPts val="0"/>
              </a:spcBef>
              <a:buFont typeface="Arial" panose="020B0604020202020204" pitchFamily="34" charset="0"/>
              <a:buChar char="•"/>
            </a:pPr>
            <a:r>
              <a:rPr lang="en-US" sz="1800" dirty="0">
                <a:effectLst/>
                <a:latin typeface="Inherit"/>
                <a:ea typeface="Calibri" panose="020F0502020204030204" pitchFamily="34" charset="0"/>
                <a:cs typeface="Times New Roman" panose="02020603050405020304" pitchFamily="18" charset="0"/>
              </a:rPr>
              <a:t>You will also need to clean the data for Time Step Formatting. </a:t>
            </a:r>
          </a:p>
          <a:p>
            <a:pPr marL="285750" marR="0" indent="-285750">
              <a:spcBef>
                <a:spcPts val="0"/>
              </a:spcBef>
              <a:buFont typeface="Arial" panose="020B0604020202020204" pitchFamily="34" charset="0"/>
              <a:buChar char="•"/>
            </a:pPr>
            <a:r>
              <a:rPr lang="en-US" sz="1800" dirty="0">
                <a:effectLst/>
                <a:latin typeface="Inherit"/>
                <a:ea typeface="Calibri" panose="020F0502020204030204" pitchFamily="34" charset="0"/>
                <a:cs typeface="Times New Roman" panose="02020603050405020304" pitchFamily="18" charset="0"/>
              </a:rPr>
              <a:t>You will write a code to show the dimension, structure, and sample data, a code that checks for NA values, null values, and duplicates. </a:t>
            </a:r>
          </a:p>
          <a:p>
            <a:pPr marL="285750" marR="0" indent="-285750">
              <a:spcBef>
                <a:spcPts val="0"/>
              </a:spcBef>
              <a:buFont typeface="Arial" panose="020B0604020202020204" pitchFamily="34" charset="0"/>
              <a:buChar char="•"/>
            </a:pPr>
            <a:r>
              <a:rPr lang="en-US" sz="1800" dirty="0">
                <a:effectLst/>
                <a:latin typeface="Inherit"/>
                <a:ea typeface="Calibri" panose="020F0502020204030204" pitchFamily="34" charset="0"/>
                <a:cs typeface="Times New Roman" panose="02020603050405020304" pitchFamily="18" charset="0"/>
              </a:rPr>
              <a:t>It is a good idea to show the codes. </a:t>
            </a:r>
            <a:r>
              <a:rPr lang="en-US" sz="1800" dirty="0">
                <a:solidFill>
                  <a:srgbClr val="333333"/>
                </a:solidFill>
                <a:effectLst/>
                <a:latin typeface="Inherit"/>
                <a:ea typeface="Calibri" panose="020F0502020204030204" pitchFamily="34" charset="0"/>
                <a:cs typeface="Times New Roman" panose="02020603050405020304" pitchFamily="18" charset="0"/>
              </a:rPr>
              <a:t> You can even plot the Time Series data for the evaluator to see.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5CE2203-CF36-4343-9C5E-27160B7DE2F4}"/>
              </a:ext>
            </a:extLst>
          </p:cNvPr>
          <p:cNvPicPr/>
          <p:nvPr/>
        </p:nvPicPr>
        <p:blipFill>
          <a:blip r:embed="rId3"/>
          <a:stretch>
            <a:fillRect/>
          </a:stretch>
        </p:blipFill>
        <p:spPr>
          <a:xfrm>
            <a:off x="6214369" y="3262107"/>
            <a:ext cx="5761608" cy="2925629"/>
          </a:xfrm>
          <a:prstGeom prst="rect">
            <a:avLst/>
          </a:prstGeom>
        </p:spPr>
      </p:pic>
    </p:spTree>
    <p:extLst>
      <p:ext uri="{BB962C8B-B14F-4D97-AF65-F5344CB8AC3E}">
        <p14:creationId xmlns:p14="http://schemas.microsoft.com/office/powerpoint/2010/main" val="130539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41711C-4605-4B6D-A2AF-E4AF2ED65453}"/>
              </a:ext>
            </a:extLst>
          </p:cNvPr>
          <p:cNvSpPr txBox="1"/>
          <p:nvPr/>
        </p:nvSpPr>
        <p:spPr>
          <a:xfrm>
            <a:off x="804168" y="569674"/>
            <a:ext cx="10583663" cy="5355312"/>
          </a:xfrm>
          <a:prstGeom prst="rect">
            <a:avLst/>
          </a:prstGeom>
          <a:solidFill>
            <a:schemeClr val="bg1"/>
          </a:solidFill>
        </p:spPr>
        <p:txBody>
          <a:bodyPr wrap="square">
            <a:spAutoFit/>
          </a:bodyPr>
          <a:lstStyle/>
          <a:p>
            <a:pPr>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C3. Evaluate the stationarity of the time series.</a:t>
            </a:r>
          </a:p>
          <a:p>
            <a:pPr>
              <a:defRPr/>
            </a:pPr>
            <a:r>
              <a:rPr kumimoji="0" lang="en-US" sz="1800" i="0" u="none" strike="noStrike" kern="1200" cap="none" spc="0" normalizeH="0" baseline="0" noProof="0" dirty="0">
                <a:ln>
                  <a:noFill/>
                </a:ln>
                <a:solidFill>
                  <a:prstClr val="black"/>
                </a:solidFill>
                <a:effectLst/>
                <a:uLnTx/>
                <a:uFillTx/>
                <a:latin typeface="inherit"/>
                <a:ea typeface="+mn-ea"/>
                <a:cs typeface="+mn-cs"/>
              </a:rPr>
              <a:t>Stationarity of the time series data should be established prior to modeling. </a:t>
            </a:r>
            <a:r>
              <a:rPr kumimoji="0" lang="en-US" sz="1800" b="0" i="0" u="none" strike="noStrike" kern="1200" cap="none" spc="0" normalizeH="0" baseline="0" noProof="0" dirty="0">
                <a:ln>
                  <a:noFill/>
                </a:ln>
                <a:solidFill>
                  <a:prstClr val="black"/>
                </a:solidFill>
                <a:effectLst/>
                <a:uLnTx/>
                <a:uFillTx/>
                <a:latin typeface="inherit"/>
                <a:ea typeface="+mn-ea"/>
                <a:cs typeface="+mn-cs"/>
              </a:rPr>
              <a:t>You can use the Kwiatkowski-</a:t>
            </a:r>
            <a:r>
              <a:rPr kumimoji="0" lang="en-US" sz="1800" b="0" i="0" u="none" strike="noStrike" kern="1200" cap="none" spc="0" normalizeH="0" baseline="0" noProof="0" dirty="0" err="1">
                <a:ln>
                  <a:noFill/>
                </a:ln>
                <a:solidFill>
                  <a:prstClr val="black"/>
                </a:solidFill>
                <a:effectLst/>
                <a:uLnTx/>
                <a:uFillTx/>
                <a:latin typeface="inherit"/>
                <a:ea typeface="+mn-ea"/>
                <a:cs typeface="+mn-cs"/>
              </a:rPr>
              <a:t>PhillipsSchmidt</a:t>
            </a:r>
            <a:r>
              <a:rPr kumimoji="0" lang="en-US" sz="1800" b="0" i="0" u="none" strike="noStrike" kern="1200" cap="none" spc="0" normalizeH="0" baseline="0" noProof="0" dirty="0">
                <a:ln>
                  <a:noFill/>
                </a:ln>
                <a:solidFill>
                  <a:prstClr val="black"/>
                </a:solidFill>
                <a:effectLst/>
                <a:uLnTx/>
                <a:uFillTx/>
                <a:latin typeface="inherit"/>
                <a:ea typeface="+mn-ea"/>
                <a:cs typeface="+mn-cs"/>
              </a:rPr>
              <a:t>-Shin (</a:t>
            </a:r>
            <a:r>
              <a:rPr kumimoji="0" lang="en-US" sz="1800" b="1" i="0" u="none" strike="noStrike" kern="1200" cap="none" spc="0" normalizeH="0" baseline="0" noProof="0" dirty="0">
                <a:ln>
                  <a:noFill/>
                </a:ln>
                <a:solidFill>
                  <a:srgbClr val="00B0F0"/>
                </a:solidFill>
                <a:effectLst/>
                <a:uLnTx/>
                <a:uFillTx/>
                <a:latin typeface="inherit"/>
                <a:ea typeface="+mn-ea"/>
                <a:cs typeface="+mn-cs"/>
              </a:rPr>
              <a:t>KPSS</a:t>
            </a:r>
            <a:r>
              <a:rPr kumimoji="0" lang="en-US" sz="1800" b="0" i="0" u="none" strike="noStrike" kern="1200" cap="none" spc="0" normalizeH="0" baseline="0" noProof="0" dirty="0">
                <a:ln>
                  <a:noFill/>
                </a:ln>
                <a:solidFill>
                  <a:prstClr val="black"/>
                </a:solidFill>
                <a:effectLst/>
                <a:uLnTx/>
                <a:uFillTx/>
                <a:latin typeface="inherit"/>
                <a:ea typeface="+mn-ea"/>
                <a:cs typeface="+mn-cs"/>
              </a:rPr>
              <a:t>) test or </a:t>
            </a:r>
            <a:r>
              <a:rPr kumimoji="0" lang="en-US" sz="1800" b="1" i="0" u="none" strike="noStrike" kern="1200" cap="none" spc="0" normalizeH="0" baseline="0" noProof="0" dirty="0" err="1">
                <a:ln>
                  <a:noFill/>
                </a:ln>
                <a:solidFill>
                  <a:srgbClr val="00B0F0"/>
                </a:solidFill>
                <a:effectLst/>
                <a:uLnTx/>
                <a:uFillTx/>
                <a:latin typeface="inherit"/>
                <a:ea typeface="+mn-ea"/>
                <a:cs typeface="+mn-cs"/>
              </a:rPr>
              <a:t>ADFuller</a:t>
            </a:r>
            <a:r>
              <a:rPr kumimoji="0" lang="en-US" sz="1800" b="0" i="0" u="none" strike="noStrike" kern="1200" cap="none" spc="0" normalizeH="0" baseline="0" noProof="0" dirty="0">
                <a:ln>
                  <a:noFill/>
                </a:ln>
                <a:solidFill>
                  <a:prstClr val="black"/>
                </a:solidFill>
                <a:effectLst/>
                <a:uLnTx/>
                <a:uFillTx/>
                <a:latin typeface="inherit"/>
                <a:ea typeface="+mn-ea"/>
                <a:cs typeface="+mn-cs"/>
              </a:rPr>
              <a:t> test. </a:t>
            </a:r>
            <a:endParaRPr kumimoji="0" lang="en-US" sz="1800" b="1"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r>
              <a:rPr kumimoji="0" lang="en-US" sz="1800" b="1" i="0" u="none" strike="noStrike" kern="1200" cap="none" spc="0" normalizeH="0" baseline="0" noProof="0" dirty="0">
                <a:ln>
                  <a:noFill/>
                </a:ln>
                <a:solidFill>
                  <a:prstClr val="black"/>
                </a:solidFill>
                <a:effectLst/>
                <a:uLnTx/>
                <a:uFillTx/>
                <a:latin typeface="inherit"/>
                <a:ea typeface="+mn-ea"/>
                <a:cs typeface="+mn-cs"/>
              </a:rPr>
              <a:t>Evaluating Stationarity in R using the Kwiatkowski-</a:t>
            </a:r>
            <a:r>
              <a:rPr kumimoji="0" lang="en-US" sz="1800" b="1" i="0" u="none" strike="noStrike" kern="1200" cap="none" spc="0" normalizeH="0" baseline="0" noProof="0" dirty="0" err="1">
                <a:ln>
                  <a:noFill/>
                </a:ln>
                <a:solidFill>
                  <a:prstClr val="black"/>
                </a:solidFill>
                <a:effectLst/>
                <a:uLnTx/>
                <a:uFillTx/>
                <a:latin typeface="inherit"/>
                <a:ea typeface="+mn-ea"/>
                <a:cs typeface="+mn-cs"/>
              </a:rPr>
              <a:t>PhillipsSchmidt</a:t>
            </a:r>
            <a:r>
              <a:rPr kumimoji="0" lang="en-US" sz="1800" b="1" i="0" u="none" strike="noStrike" kern="1200" cap="none" spc="0" normalizeH="0" baseline="0" noProof="0" dirty="0">
                <a:ln>
                  <a:noFill/>
                </a:ln>
                <a:solidFill>
                  <a:prstClr val="black"/>
                </a:solidFill>
                <a:effectLst/>
                <a:uLnTx/>
                <a:uFillTx/>
                <a:latin typeface="inherit"/>
                <a:ea typeface="+mn-ea"/>
                <a:cs typeface="+mn-cs"/>
              </a:rPr>
              <a:t>-Shin (</a:t>
            </a:r>
            <a:r>
              <a:rPr kumimoji="0" lang="en-US" sz="1800" b="1" i="0" u="none" strike="noStrike" kern="1200" cap="none" spc="0" normalizeH="0" baseline="0" noProof="0" dirty="0">
                <a:ln>
                  <a:noFill/>
                </a:ln>
                <a:solidFill>
                  <a:srgbClr val="00B0F0"/>
                </a:solidFill>
                <a:effectLst/>
                <a:uLnTx/>
                <a:uFillTx/>
                <a:latin typeface="inherit"/>
                <a:ea typeface="+mn-ea"/>
                <a:cs typeface="+mn-cs"/>
              </a:rPr>
              <a:t>KPSS</a:t>
            </a:r>
            <a:r>
              <a:rPr kumimoji="0" lang="en-US" sz="1800" b="1" i="0" u="none" strike="noStrike" kern="1200" cap="none" spc="0" normalizeH="0" baseline="0" noProof="0" dirty="0">
                <a:ln>
                  <a:noFill/>
                </a:ln>
                <a:solidFill>
                  <a:prstClr val="black"/>
                </a:solidFill>
                <a:effectLst/>
                <a:uLnTx/>
                <a:uFillTx/>
                <a:latin typeface="inherit"/>
                <a:ea typeface="+mn-ea"/>
                <a:cs typeface="+mn-cs"/>
              </a:rPr>
              <a:t>) test.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Kwiatkowski-</a:t>
            </a:r>
            <a:r>
              <a:rPr kumimoji="0" lang="en-US" sz="1800" b="0" i="0" u="none" strike="noStrike" kern="1200" cap="none" spc="0" normalizeH="0" baseline="0" noProof="0" dirty="0" err="1">
                <a:ln>
                  <a:noFill/>
                </a:ln>
                <a:solidFill>
                  <a:prstClr val="black"/>
                </a:solidFill>
                <a:effectLst/>
                <a:uLnTx/>
                <a:uFillTx/>
                <a:latin typeface="inherit"/>
                <a:ea typeface="+mn-ea"/>
                <a:cs typeface="+mn-cs"/>
              </a:rPr>
              <a:t>PhillipsSchmidt</a:t>
            </a:r>
            <a:r>
              <a:rPr kumimoji="0" lang="en-US" sz="1800" b="0" i="0" u="none" strike="noStrike" kern="1200" cap="none" spc="0" normalizeH="0" baseline="0" noProof="0" dirty="0">
                <a:ln>
                  <a:noFill/>
                </a:ln>
                <a:solidFill>
                  <a:prstClr val="black"/>
                </a:solidFill>
                <a:effectLst/>
                <a:uLnTx/>
                <a:uFillTx/>
                <a:latin typeface="inherit"/>
                <a:ea typeface="+mn-ea"/>
                <a:cs typeface="+mn-cs"/>
              </a:rPr>
              <a:t>-Shin (KPSS) test is a type of unit root test that tests for the stationarity of a time series around a deterministic trend (Prabhakaran, 2019). Example below: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time_series</a:t>
            </a:r>
            <a:r>
              <a:rPr kumimoji="0" lang="en-US" sz="1800" b="0" i="0" u="none" strike="noStrike" kern="1200" cap="none" spc="0" normalizeH="0" baseline="0" noProof="0" dirty="0">
                <a:ln>
                  <a:noFill/>
                </a:ln>
                <a:solidFill>
                  <a:prstClr val="black"/>
                </a:solidFill>
                <a:effectLst/>
                <a:uLnTx/>
                <a:uFillTx/>
                <a:latin typeface="inherit"/>
                <a:ea typeface="+mn-ea"/>
                <a:cs typeface="+mn-cs"/>
              </a:rPr>
              <a:t> %&gt;%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ur.kpss</a:t>
            </a:r>
            <a:r>
              <a:rPr kumimoji="0" lang="en-US" sz="1800" b="0" i="0" u="none" strike="noStrike" kern="1200" cap="none" spc="0" normalizeH="0" baseline="0" noProof="0" dirty="0">
                <a:ln>
                  <a:noFill/>
                </a:ln>
                <a:solidFill>
                  <a:prstClr val="black"/>
                </a:solidFill>
                <a:effectLst/>
                <a:uLnTx/>
                <a:uFillTx/>
                <a:latin typeface="inherit"/>
                <a:ea typeface="+mn-ea"/>
                <a:cs typeface="+mn-cs"/>
              </a:rPr>
              <a:t>() %&gt;% summary()                     # KPSS test # Non-stationary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time_series</a:t>
            </a:r>
            <a:r>
              <a:rPr kumimoji="0" lang="en-US" sz="1800" b="0" i="0" u="none" strike="noStrike" kern="1200" cap="none" spc="0" normalizeH="0" baseline="0" noProof="0" dirty="0">
                <a:ln>
                  <a:noFill/>
                </a:ln>
                <a:solidFill>
                  <a:prstClr val="black"/>
                </a:solidFill>
                <a:effectLst/>
                <a:uLnTx/>
                <a:uFillTx/>
                <a:latin typeface="inherit"/>
                <a:ea typeface="+mn-ea"/>
                <a:cs typeface="+mn-cs"/>
              </a:rPr>
              <a:t> %&gt;% diff() %&gt;% </a:t>
            </a:r>
            <a:r>
              <a:rPr kumimoji="0" lang="en-US" sz="1800" b="0" i="0" u="none" strike="noStrike" kern="1200" cap="none" spc="0" normalizeH="0" baseline="0" noProof="0" dirty="0" err="1">
                <a:ln>
                  <a:noFill/>
                </a:ln>
                <a:solidFill>
                  <a:prstClr val="black"/>
                </a:solidFill>
                <a:effectLst/>
                <a:uLnTx/>
                <a:uFillTx/>
                <a:latin typeface="inherit"/>
                <a:ea typeface="+mn-ea"/>
                <a:cs typeface="+mn-cs"/>
              </a:rPr>
              <a:t>ur.kpss</a:t>
            </a:r>
            <a:r>
              <a:rPr kumimoji="0" lang="en-US" sz="1800" b="0" i="0" u="none" strike="noStrike" kern="1200" cap="none" spc="0" normalizeH="0" baseline="0" noProof="0" dirty="0">
                <a:ln>
                  <a:noFill/>
                </a:ln>
                <a:solidFill>
                  <a:prstClr val="black"/>
                </a:solidFill>
                <a:effectLst/>
                <a:uLnTx/>
                <a:uFillTx/>
                <a:latin typeface="inherit"/>
                <a:ea typeface="+mn-ea"/>
                <a:cs typeface="+mn-cs"/>
              </a:rPr>
              <a:t>() %&gt;% summary()  # Differencing # Stationary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inherit"/>
                <a:ea typeface="+mn-ea"/>
                <a:cs typeface="+mn-cs"/>
              </a:rPr>
              <a:t>ndiffs</a:t>
            </a:r>
            <a:r>
              <a:rPr kumimoji="0" lang="en-US" sz="1800" b="0" i="0" u="none" strike="noStrike" kern="1200" cap="none" spc="0" normalizeH="0" baseline="0" noProof="0" dirty="0">
                <a:ln>
                  <a:noFill/>
                </a:ln>
                <a:solidFill>
                  <a:prstClr val="black"/>
                </a:solidFill>
                <a:effectLst/>
                <a:uLnTx/>
                <a:uFillTx/>
                <a:latin typeface="inherit"/>
                <a:ea typeface="+mn-ea"/>
                <a:cs typeface="+mn-cs"/>
              </a:rPr>
              <a:t>(</a:t>
            </a:r>
            <a:r>
              <a:rPr kumimoji="0" lang="en-US" sz="1800" b="0" i="0" u="none" strike="noStrike" kern="1200" cap="none" spc="0" normalizeH="0" baseline="0" noProof="0" dirty="0" err="1">
                <a:ln>
                  <a:noFill/>
                </a:ln>
                <a:solidFill>
                  <a:prstClr val="black"/>
                </a:solidFill>
                <a:effectLst/>
                <a:uLnTx/>
                <a:uFillTx/>
                <a:latin typeface="inherit"/>
                <a:ea typeface="+mn-ea"/>
                <a:cs typeface="+mn-cs"/>
              </a:rPr>
              <a:t>time_series</a:t>
            </a:r>
            <a:r>
              <a:rPr kumimoji="0" lang="en-US" sz="1800" b="0" i="0" u="none" strike="noStrike" kern="1200" cap="none" spc="0" normalizeH="0" baseline="0" noProof="0" dirty="0">
                <a:ln>
                  <a:noFill/>
                </a:ln>
                <a:solidFill>
                  <a:prstClr val="black"/>
                </a:solidFill>
                <a:effectLst/>
                <a:uLnTx/>
                <a:uFillTx/>
                <a:latin typeface="inherit"/>
                <a:ea typeface="+mn-ea"/>
                <a:cs typeface="+mn-cs"/>
              </a:rPr>
              <a:t>)                                            # Time series requires 1 round of differencing to coerce stationarity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inherit"/>
                <a:ea typeface="+mn-ea"/>
                <a:cs typeface="+mn-cs"/>
              </a:rPr>
              <a:t>You will get an output that shows you the result of the test. There you will evaluate if your null hypothesis will be accepted or rejected based on the test statistic or p-Value.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prstClr val="black"/>
              </a:solidFill>
              <a:highlight>
                <a:srgbClr val="FFFF00"/>
              </a:highlight>
              <a:latin typeface="inherit"/>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mn-ea"/>
                <a:cs typeface="+mn-cs"/>
              </a:rPr>
              <a:t>You can diff the data by any of these methods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inherit"/>
              </a:rPr>
              <a:t>Diff () or shift() – first order of differencing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inherit"/>
                <a:ea typeface="+mn-ea"/>
                <a:cs typeface="+mn-cs"/>
              </a:rPr>
              <a:t>Diff(2) – second order of differencing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inherit"/>
              </a:rPr>
              <a:t>Diff(diff()) – multiple order of differencing</a:t>
            </a:r>
            <a:endParaRPr kumimoji="0" lang="en-US" sz="1800" i="0" u="none" strike="noStrike" kern="1200" cap="none" spc="0" normalizeH="0" baseline="0" noProof="0" dirty="0">
              <a:ln>
                <a:noFill/>
              </a:ln>
              <a:solidFill>
                <a:prstClr val="black"/>
              </a:solidFill>
              <a:effectLst/>
              <a:uLnTx/>
              <a:uFillTx/>
              <a:latin typeface="inherit"/>
              <a:ea typeface="+mn-ea"/>
              <a:cs typeface="+mn-cs"/>
            </a:endParaRPr>
          </a:p>
        </p:txBody>
      </p:sp>
    </p:spTree>
    <p:extLst>
      <p:ext uri="{BB962C8B-B14F-4D97-AF65-F5344CB8AC3E}">
        <p14:creationId xmlns:p14="http://schemas.microsoft.com/office/powerpoint/2010/main" val="1794036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48784F-8B28-46AC-81C7-89D3E0D16BD3}"/>
              </a:ext>
            </a:extLst>
          </p:cNvPr>
          <p:cNvPicPr>
            <a:picLocks noChangeAspect="1"/>
          </p:cNvPicPr>
          <p:nvPr/>
        </p:nvPicPr>
        <p:blipFill>
          <a:blip r:embed="rId2"/>
          <a:stretch>
            <a:fillRect/>
          </a:stretch>
        </p:blipFill>
        <p:spPr>
          <a:xfrm>
            <a:off x="6583368" y="2526971"/>
            <a:ext cx="5051582" cy="3193081"/>
          </a:xfrm>
          <a:prstGeom prst="rect">
            <a:avLst/>
          </a:prstGeom>
        </p:spPr>
      </p:pic>
      <p:sp>
        <p:nvSpPr>
          <p:cNvPr id="16" name="TextBox 15">
            <a:extLst>
              <a:ext uri="{FF2B5EF4-FFF2-40B4-BE49-F238E27FC236}">
                <a16:creationId xmlns:a16="http://schemas.microsoft.com/office/drawing/2014/main" id="{D878D935-120F-4A3E-B533-FF0E58917B7A}"/>
              </a:ext>
            </a:extLst>
          </p:cNvPr>
          <p:cNvSpPr txBox="1"/>
          <p:nvPr/>
        </p:nvSpPr>
        <p:spPr>
          <a:xfrm>
            <a:off x="484532" y="485062"/>
            <a:ext cx="1242669" cy="369332"/>
          </a:xfrm>
          <a:prstGeom prst="rect">
            <a:avLst/>
          </a:prstGeom>
          <a:solidFill>
            <a:schemeClr val="accent6">
              <a:lumMod val="20000"/>
              <a:lumOff val="80000"/>
            </a:schemeClr>
          </a:solidFill>
        </p:spPr>
        <p:txBody>
          <a:bodyPr wrap="square">
            <a:spAutoFit/>
          </a:bodyPr>
          <a:lstStyle/>
          <a:p>
            <a:r>
              <a:rPr kumimoji="0" lang="en-US" sz="1800" b="1" i="0" u="none" strike="noStrike" kern="1200" cap="none" spc="0" normalizeH="0" baseline="0" noProof="0" dirty="0">
                <a:ln>
                  <a:noFill/>
                </a:ln>
                <a:solidFill>
                  <a:srgbClr val="C00000"/>
                </a:solidFill>
                <a:effectLst/>
                <a:uLnTx/>
                <a:uFillTx/>
                <a:latin typeface="Lato"/>
                <a:ea typeface="+mn-ea"/>
                <a:cs typeface="+mn-cs"/>
              </a:rPr>
              <a:t>C3 Cont’d</a:t>
            </a:r>
            <a:endParaRPr lang="en-US" b="1" dirty="0">
              <a:solidFill>
                <a:srgbClr val="C00000"/>
              </a:solidFill>
            </a:endParaRPr>
          </a:p>
        </p:txBody>
      </p:sp>
      <p:pic>
        <p:nvPicPr>
          <p:cNvPr id="3" name="Picture 2">
            <a:extLst>
              <a:ext uri="{FF2B5EF4-FFF2-40B4-BE49-F238E27FC236}">
                <a16:creationId xmlns:a16="http://schemas.microsoft.com/office/drawing/2014/main" id="{E947E8F8-2EDE-468A-9A7C-15B39E6388AD}"/>
              </a:ext>
            </a:extLst>
          </p:cNvPr>
          <p:cNvPicPr>
            <a:picLocks noChangeAspect="1"/>
          </p:cNvPicPr>
          <p:nvPr/>
        </p:nvPicPr>
        <p:blipFill>
          <a:blip r:embed="rId3"/>
          <a:stretch>
            <a:fillRect/>
          </a:stretch>
        </p:blipFill>
        <p:spPr>
          <a:xfrm>
            <a:off x="576704" y="1781888"/>
            <a:ext cx="5774224" cy="4591050"/>
          </a:xfrm>
          <a:prstGeom prst="rect">
            <a:avLst/>
          </a:prstGeom>
        </p:spPr>
      </p:pic>
      <p:sp>
        <p:nvSpPr>
          <p:cNvPr id="11" name="TextBox 10">
            <a:extLst>
              <a:ext uri="{FF2B5EF4-FFF2-40B4-BE49-F238E27FC236}">
                <a16:creationId xmlns:a16="http://schemas.microsoft.com/office/drawing/2014/main" id="{C709D491-A2F0-424C-9C5A-8EC85DB7FF75}"/>
              </a:ext>
            </a:extLst>
          </p:cNvPr>
          <p:cNvSpPr txBox="1"/>
          <p:nvPr/>
        </p:nvSpPr>
        <p:spPr>
          <a:xfrm>
            <a:off x="1887125" y="447053"/>
            <a:ext cx="9820342"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inherit"/>
                <a:ea typeface="+mn-ea"/>
                <a:cs typeface="+mn-cs"/>
              </a:rPr>
              <a:t>ADFuller</a:t>
            </a:r>
            <a:r>
              <a:rPr kumimoji="0" lang="en-US" sz="1800" b="1" i="0" u="none" strike="noStrike" kern="1200" cap="none" spc="0" normalizeH="0" baseline="0" noProof="0" dirty="0">
                <a:ln>
                  <a:noFill/>
                </a:ln>
                <a:solidFill>
                  <a:prstClr val="black"/>
                </a:solidFill>
                <a:effectLst/>
                <a:uLnTx/>
                <a:uFillTx/>
                <a:latin typeface="inherit"/>
                <a:ea typeface="+mn-ea"/>
                <a:cs typeface="+mn-cs"/>
              </a:rPr>
              <a:t> Test. </a:t>
            </a:r>
            <a:r>
              <a:rPr kumimoji="0" lang="en-US" sz="1800" i="0" u="none" strike="noStrike" kern="1200" cap="none" spc="0" normalizeH="0" baseline="0" noProof="0" dirty="0">
                <a:ln>
                  <a:noFill/>
                </a:ln>
                <a:solidFill>
                  <a:prstClr val="black"/>
                </a:solidFill>
                <a:effectLst/>
                <a:uLnTx/>
                <a:uFillTx/>
                <a:latin typeface="inherit"/>
                <a:ea typeface="+mn-ea"/>
                <a:cs typeface="+mn-cs"/>
              </a:rPr>
              <a:t>Evaluate the stationarity of your time series data with Augmented Dickey-Fuller (</a:t>
            </a:r>
            <a:r>
              <a:rPr kumimoji="0" lang="en-US" sz="1800" i="0" u="none" strike="noStrike" kern="1200" cap="none" spc="0" normalizeH="0" baseline="0" noProof="0" dirty="0" err="1">
                <a:ln>
                  <a:noFill/>
                </a:ln>
                <a:solidFill>
                  <a:prstClr val="black"/>
                </a:solidFill>
                <a:effectLst/>
                <a:uLnTx/>
                <a:uFillTx/>
                <a:latin typeface="inherit"/>
                <a:ea typeface="+mn-ea"/>
                <a:cs typeface="+mn-cs"/>
              </a:rPr>
              <a:t>ADFuler</a:t>
            </a:r>
            <a:r>
              <a:rPr kumimoji="0" lang="en-US" sz="1800" i="0" u="none" strike="noStrike" kern="1200" cap="none" spc="0" normalizeH="0" baseline="0" noProof="0" dirty="0">
                <a:ln>
                  <a:noFill/>
                </a:ln>
                <a:solidFill>
                  <a:prstClr val="black"/>
                </a:solidFill>
                <a:effectLst/>
                <a:uLnTx/>
                <a:uFillTx/>
                <a:latin typeface="inherit"/>
                <a:ea typeface="+mn-ea"/>
                <a:cs typeface="+mn-cs"/>
              </a:rPr>
              <a:t>) test. If it is not stationary, then make it so. The reason is that, to model (ARIMA) a time series, it must be stationary.  We explained stationarity earlier on. For </a:t>
            </a:r>
            <a:r>
              <a:rPr kumimoji="0" lang="en-US" sz="1800" i="0" u="none" strike="noStrike" kern="1200" cap="none" spc="0" normalizeH="0" baseline="0" noProof="0" dirty="0" err="1">
                <a:ln>
                  <a:noFill/>
                </a:ln>
                <a:solidFill>
                  <a:prstClr val="black"/>
                </a:solidFill>
                <a:effectLst/>
                <a:uLnTx/>
                <a:uFillTx/>
                <a:latin typeface="inherit"/>
                <a:ea typeface="+mn-ea"/>
                <a:cs typeface="+mn-cs"/>
              </a:rPr>
              <a:t>ADFuller</a:t>
            </a:r>
            <a:r>
              <a:rPr kumimoji="0" lang="en-US" sz="1800" i="0" u="none" strike="noStrike" kern="1200" cap="none" spc="0" normalizeH="0" baseline="0" noProof="0" dirty="0">
                <a:ln>
                  <a:noFill/>
                </a:ln>
                <a:solidFill>
                  <a:prstClr val="black"/>
                </a:solidFill>
                <a:effectLst/>
                <a:uLnTx/>
                <a:uFillTx/>
                <a:latin typeface="inherit"/>
                <a:ea typeface="+mn-ea"/>
                <a:cs typeface="+mn-cs"/>
              </a:rPr>
              <a:t> test, a p-value of &lt;= 0.05, allow me to reject the null hypothesis.</a:t>
            </a:r>
          </a:p>
        </p:txBody>
      </p:sp>
    </p:spTree>
    <p:extLst>
      <p:ext uri="{BB962C8B-B14F-4D97-AF65-F5344CB8AC3E}">
        <p14:creationId xmlns:p14="http://schemas.microsoft.com/office/powerpoint/2010/main" val="2187403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FE8C3C-199B-4F4A-A4D8-51833549F261}"/>
              </a:ext>
            </a:extLst>
          </p:cNvPr>
          <p:cNvSpPr txBox="1"/>
          <p:nvPr/>
        </p:nvSpPr>
        <p:spPr>
          <a:xfrm>
            <a:off x="376746" y="0"/>
            <a:ext cx="11518767" cy="1811778"/>
          </a:xfrm>
          <a:prstGeom prst="rect">
            <a:avLst/>
          </a:prstGeom>
          <a:noFill/>
        </p:spPr>
        <p:txBody>
          <a:bodyPr wrap="square">
            <a:spAutoFit/>
          </a:bodyPr>
          <a:lstStyle/>
          <a:p>
            <a:pPr marL="0" marR="0">
              <a:spcBef>
                <a:spcPts val="0"/>
              </a:spcBef>
              <a:spcAft>
                <a:spcPts val="0"/>
              </a:spcAft>
            </a:pPr>
            <a:r>
              <a:rPr lang="en-US" b="1" dirty="0">
                <a:latin typeface="inherit"/>
                <a:ea typeface="Calibri" panose="020F0502020204030204" pitchFamily="34" charset="0"/>
              </a:rPr>
              <a:t>M</a:t>
            </a:r>
            <a:r>
              <a:rPr lang="en-US" b="1" dirty="0">
                <a:effectLst/>
                <a:latin typeface="inherit"/>
                <a:ea typeface="Calibri" panose="020F0502020204030204" pitchFamily="34" charset="0"/>
              </a:rPr>
              <a:t>aking TM stationary:</a:t>
            </a:r>
          </a:p>
          <a:p>
            <a:pPr marR="0" lvl="0">
              <a:lnSpc>
                <a:spcPct val="105000"/>
              </a:lnSpc>
              <a:spcBef>
                <a:spcPts val="0"/>
              </a:spcBef>
              <a:spcAft>
                <a:spcPts val="0"/>
              </a:spcAft>
            </a:pPr>
            <a:r>
              <a:rPr lang="en-US" b="1" dirty="0">
                <a:effectLst/>
                <a:latin typeface="inherit"/>
                <a:ea typeface="Calibri" panose="020F0502020204030204" pitchFamily="34" charset="0"/>
              </a:rPr>
              <a:t>Differencing:</a:t>
            </a:r>
            <a:r>
              <a:rPr lang="en-US" dirty="0">
                <a:effectLst/>
                <a:latin typeface="inherit"/>
                <a:ea typeface="Calibri" panose="020F0502020204030204" pitchFamily="34" charset="0"/>
              </a:rPr>
              <a:t>  Is a method of transforming time series to remove temporal dependence like trends and </a:t>
            </a:r>
          </a:p>
          <a:p>
            <a:pPr marR="0" lvl="0">
              <a:lnSpc>
                <a:spcPct val="105000"/>
              </a:lnSpc>
              <a:spcBef>
                <a:spcPts val="0"/>
              </a:spcBef>
              <a:spcAft>
                <a:spcPts val="0"/>
              </a:spcAft>
            </a:pPr>
            <a:r>
              <a:rPr lang="en-US" dirty="0">
                <a:effectLst/>
                <a:latin typeface="inherit"/>
                <a:ea typeface="Calibri" panose="020F0502020204030204" pitchFamily="34" charset="0"/>
              </a:rPr>
              <a:t>seasonality and helps stabilize the mean of the time series.  It computes the differences between consecutive observations by subtracting the previous observation from the current observation (Brownlee, 2020). In this time series data, only one order of difference is required to coerce stationarity. Differencing can help stabilize the mean of a time series by removing changes in the level of a time series, and </a:t>
            </a:r>
            <a:r>
              <a:rPr lang="en-US">
                <a:effectLst/>
                <a:latin typeface="inherit"/>
                <a:ea typeface="Calibri" panose="020F0502020204030204" pitchFamily="34" charset="0"/>
              </a:rPr>
              <a:t>therefore eliminating </a:t>
            </a:r>
            <a:r>
              <a:rPr lang="en-US">
                <a:latin typeface="inherit"/>
                <a:ea typeface="Calibri" panose="020F0502020204030204" pitchFamily="34" charset="0"/>
              </a:rPr>
              <a:t>(</a:t>
            </a:r>
            <a:r>
              <a:rPr lang="en-US" dirty="0">
                <a:effectLst/>
                <a:latin typeface="inherit"/>
                <a:ea typeface="Calibri" panose="020F0502020204030204" pitchFamily="34" charset="0"/>
              </a:rPr>
              <a:t>or reducing) trend and seasonality.</a:t>
            </a:r>
            <a:endParaRPr lang="en-US" b="1" dirty="0">
              <a:solidFill>
                <a:srgbClr val="C00000"/>
              </a:solidFill>
              <a:effectLst/>
              <a:latin typeface="inherit"/>
              <a:ea typeface="Calibri" panose="020F0502020204030204" pitchFamily="34" charset="0"/>
            </a:endParaRPr>
          </a:p>
        </p:txBody>
      </p:sp>
      <p:pic>
        <p:nvPicPr>
          <p:cNvPr id="4" name="Picture 3">
            <a:extLst>
              <a:ext uri="{FF2B5EF4-FFF2-40B4-BE49-F238E27FC236}">
                <a16:creationId xmlns:a16="http://schemas.microsoft.com/office/drawing/2014/main" id="{53531A7E-E927-4493-9145-663A378A7096}"/>
              </a:ext>
            </a:extLst>
          </p:cNvPr>
          <p:cNvPicPr>
            <a:picLocks noChangeAspect="1"/>
          </p:cNvPicPr>
          <p:nvPr/>
        </p:nvPicPr>
        <p:blipFill>
          <a:blip r:embed="rId2"/>
          <a:stretch>
            <a:fillRect/>
          </a:stretch>
        </p:blipFill>
        <p:spPr>
          <a:xfrm>
            <a:off x="571500" y="2705100"/>
            <a:ext cx="6210300" cy="3914775"/>
          </a:xfrm>
          <a:prstGeom prst="rect">
            <a:avLst/>
          </a:prstGeom>
        </p:spPr>
      </p:pic>
      <p:sp>
        <p:nvSpPr>
          <p:cNvPr id="6" name="TextBox 5">
            <a:extLst>
              <a:ext uri="{FF2B5EF4-FFF2-40B4-BE49-F238E27FC236}">
                <a16:creationId xmlns:a16="http://schemas.microsoft.com/office/drawing/2014/main" id="{F63B8389-FA66-442E-9753-C2EB6F0B84A2}"/>
              </a:ext>
            </a:extLst>
          </p:cNvPr>
          <p:cNvSpPr txBox="1"/>
          <p:nvPr/>
        </p:nvSpPr>
        <p:spPr>
          <a:xfrm>
            <a:off x="571500" y="2219197"/>
            <a:ext cx="3733800" cy="369332"/>
          </a:xfrm>
          <a:prstGeom prst="rect">
            <a:avLst/>
          </a:prstGeom>
          <a:solidFill>
            <a:schemeClr val="accent2"/>
          </a:solidFill>
        </p:spPr>
        <p:txBody>
          <a:bodyPr wrap="square">
            <a:spAutoFit/>
          </a:bodyPr>
          <a:lstStyle/>
          <a:p>
            <a:r>
              <a:rPr lang="en-US" dirty="0">
                <a:latin typeface="inherit"/>
              </a:rPr>
              <a:t>Python Code to Diff the data</a:t>
            </a:r>
            <a:endParaRPr lang="en-US" dirty="0"/>
          </a:p>
        </p:txBody>
      </p:sp>
    </p:spTree>
    <p:extLst>
      <p:ext uri="{BB962C8B-B14F-4D97-AF65-F5344CB8AC3E}">
        <p14:creationId xmlns:p14="http://schemas.microsoft.com/office/powerpoint/2010/main" val="1738980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613975-D1EF-4DB4-BE95-0983AD659372}"/>
              </a:ext>
            </a:extLst>
          </p:cNvPr>
          <p:cNvSpPr txBox="1"/>
          <p:nvPr/>
        </p:nvSpPr>
        <p:spPr>
          <a:xfrm>
            <a:off x="545237" y="485915"/>
            <a:ext cx="10657642" cy="2862322"/>
          </a:xfrm>
          <a:prstGeom prst="rect">
            <a:avLst/>
          </a:prstGeom>
          <a:noFill/>
        </p:spPr>
        <p:txBody>
          <a:bodyPr wrap="square">
            <a:spAutoFit/>
          </a:bodyPr>
          <a:lstStyle/>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inherit"/>
              </a:rPr>
              <a:t>C4. </a:t>
            </a:r>
            <a:r>
              <a:rPr kumimoji="0" lang="en-US" b="0" i="0" u="none" strike="noStrike" kern="1200" cap="none" spc="0" normalizeH="0" baseline="0" noProof="0" dirty="0">
                <a:ln>
                  <a:noFill/>
                </a:ln>
                <a:solidFill>
                  <a:srgbClr val="333333"/>
                </a:solidFill>
                <a:effectLst/>
                <a:uLnTx/>
                <a:uFillTx/>
                <a:latin typeface="inherit"/>
              </a:rPr>
              <a:t> Explain the steps used to prepare the data for analysis, including the training and test set split.</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b="1" dirty="0">
                <a:solidFill>
                  <a:srgbClr val="0070C0"/>
                </a:solidFill>
                <a:latin typeface="inherit"/>
              </a:rPr>
              <a:t>Import the data </a:t>
            </a:r>
            <a:r>
              <a:rPr lang="en-US" dirty="0">
                <a:solidFill>
                  <a:srgbClr val="0070C0"/>
                </a:solidFill>
                <a:latin typeface="inherit"/>
              </a:rPr>
              <a:t>from CSV into pandas data frame (Python);  OR</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dirty="0">
                <a:solidFill>
                  <a:srgbClr val="0070C0"/>
                </a:solidFill>
              </a:rPr>
              <a:t>Read the data set into RStudio using the read.csv command</a:t>
            </a:r>
            <a:endParaRPr lang="en-US" dirty="0">
              <a:solidFill>
                <a:srgbClr val="0070C0"/>
              </a:solidFill>
              <a:latin typeface="inherit"/>
            </a:endParaRP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b="1" dirty="0">
                <a:solidFill>
                  <a:srgbClr val="0070C0"/>
                </a:solidFill>
                <a:latin typeface="inherit"/>
              </a:rPr>
              <a:t>Perform EDA </a:t>
            </a:r>
            <a:r>
              <a:rPr lang="en-US" dirty="0">
                <a:solidFill>
                  <a:srgbClr val="0070C0"/>
                </a:solidFill>
                <a:latin typeface="inherit"/>
              </a:rPr>
              <a:t>to visualize and identify null values (731, 1).</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dirty="0">
                <a:solidFill>
                  <a:srgbClr val="0070C0"/>
                </a:solidFill>
                <a:latin typeface="inherit"/>
              </a:rPr>
              <a:t>You can mention so at this point if you convert the Day column to a Date column,  some students like the date/time format because time series model like a date structure.</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dirty="0">
                <a:solidFill>
                  <a:srgbClr val="0070C0"/>
                </a:solidFill>
                <a:latin typeface="inherit"/>
              </a:rPr>
              <a:t>Test time series to </a:t>
            </a:r>
            <a:r>
              <a:rPr lang="en-US" b="1" dirty="0">
                <a:solidFill>
                  <a:srgbClr val="0070C0"/>
                </a:solidFill>
                <a:latin typeface="inherit"/>
              </a:rPr>
              <a:t>detect non-stationarity </a:t>
            </a:r>
            <a:r>
              <a:rPr lang="en-US" dirty="0">
                <a:solidFill>
                  <a:srgbClr val="0070C0"/>
                </a:solidFill>
                <a:latin typeface="inherit"/>
              </a:rPr>
              <a:t>and coerce stationarity with differencing or ACF.</a:t>
            </a:r>
          </a:p>
          <a:p>
            <a:pPr marL="571500" marR="0" lvl="0" indent="-342900" algn="l" defTabSz="457200" rtl="0" eaLnBrk="1" fontAlgn="base" latinLnBrk="0" hangingPunct="1">
              <a:lnSpc>
                <a:spcPct val="100000"/>
              </a:lnSpc>
              <a:spcBef>
                <a:spcPts val="0"/>
              </a:spcBef>
              <a:spcAft>
                <a:spcPts val="0"/>
              </a:spcAft>
              <a:buClrTx/>
              <a:buSzTx/>
              <a:buFont typeface="+mj-lt"/>
              <a:buAutoNum type="arabicPeriod"/>
              <a:tabLst/>
              <a:defRPr/>
            </a:pPr>
            <a:r>
              <a:rPr lang="en-US" b="1" dirty="0">
                <a:solidFill>
                  <a:srgbClr val="0070C0"/>
                </a:solidFill>
                <a:latin typeface="inherit"/>
              </a:rPr>
              <a:t>Split the date </a:t>
            </a:r>
            <a:r>
              <a:rPr lang="en-US" dirty="0">
                <a:solidFill>
                  <a:srgbClr val="0070C0"/>
                </a:solidFill>
                <a:latin typeface="inherit"/>
              </a:rPr>
              <a:t>into training and test sets. The rule of thumb for splitting data is </a:t>
            </a:r>
            <a:r>
              <a:rPr lang="en-US" b="1" dirty="0">
                <a:solidFill>
                  <a:srgbClr val="C00000"/>
                </a:solidFill>
                <a:latin typeface="inherit"/>
              </a:rPr>
              <a:t>80/20, 70/30 or 75/25 </a:t>
            </a:r>
            <a:r>
              <a:rPr lang="en-US" b="1" dirty="0">
                <a:solidFill>
                  <a:srgbClr val="0070C0"/>
                </a:solidFill>
                <a:latin typeface="inherit"/>
              </a:rPr>
              <a:t>Training/Test. And </a:t>
            </a:r>
            <a:r>
              <a:rPr lang="en-US" b="1" dirty="0">
                <a:solidFill>
                  <a:srgbClr val="FF0000"/>
                </a:solidFill>
                <a:latin typeface="inherit"/>
              </a:rPr>
              <a:t>60/20/20 or </a:t>
            </a:r>
            <a:r>
              <a:rPr lang="en-US" b="1" dirty="0">
                <a:solidFill>
                  <a:srgbClr val="C00000"/>
                </a:solidFill>
                <a:latin typeface="inherit"/>
              </a:rPr>
              <a:t>50/25/25</a:t>
            </a:r>
            <a:r>
              <a:rPr lang="en-US" b="1" dirty="0">
                <a:solidFill>
                  <a:srgbClr val="0070C0"/>
                </a:solidFill>
                <a:latin typeface="inherit"/>
              </a:rPr>
              <a:t> Train/Validation/Test </a:t>
            </a:r>
            <a:r>
              <a:rPr lang="en-US" dirty="0">
                <a:solidFill>
                  <a:srgbClr val="0070C0"/>
                </a:solidFill>
                <a:latin typeface="inherit"/>
              </a:rPr>
              <a:t>in the case of </a:t>
            </a:r>
            <a:r>
              <a:rPr lang="en-US" b="1" dirty="0">
                <a:solidFill>
                  <a:srgbClr val="0070C0"/>
                </a:solidFill>
                <a:latin typeface="inherit"/>
              </a:rPr>
              <a:t>hold-out.</a:t>
            </a:r>
            <a:endParaRPr lang="en-US" dirty="0">
              <a:solidFill>
                <a:srgbClr val="0070C0"/>
              </a:solidFill>
              <a:latin typeface="inherit"/>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b="1" dirty="0">
              <a:solidFill>
                <a:srgbClr val="C00000"/>
              </a:solidFill>
              <a:latin typeface="inherit"/>
            </a:endParaRPr>
          </a:p>
        </p:txBody>
      </p:sp>
      <p:sp>
        <p:nvSpPr>
          <p:cNvPr id="4" name="TextBox 3">
            <a:extLst>
              <a:ext uri="{FF2B5EF4-FFF2-40B4-BE49-F238E27FC236}">
                <a16:creationId xmlns:a16="http://schemas.microsoft.com/office/drawing/2014/main" id="{60C00F58-4BA7-46DD-8246-EDE0B678DEF8}"/>
              </a:ext>
            </a:extLst>
          </p:cNvPr>
          <p:cNvSpPr txBox="1"/>
          <p:nvPr/>
        </p:nvSpPr>
        <p:spPr>
          <a:xfrm>
            <a:off x="880184" y="3509764"/>
            <a:ext cx="6062154" cy="2308324"/>
          </a:xfrm>
          <a:prstGeom prst="rect">
            <a:avLst/>
          </a:prstGeom>
          <a:noFill/>
        </p:spPr>
        <p:txBody>
          <a:bodyPr wrap="square">
            <a:spAutoFit/>
          </a:bodyPr>
          <a:lstStyle/>
          <a:p>
            <a:r>
              <a:rPr lang="en-US" b="1" dirty="0"/>
              <a:t>R Code to split Data into Training and Test Sets </a:t>
            </a:r>
          </a:p>
          <a:p>
            <a:r>
              <a:rPr lang="en-US" dirty="0"/>
              <a:t>• split &lt;- </a:t>
            </a:r>
            <a:r>
              <a:rPr lang="en-US" dirty="0" err="1"/>
              <a:t>ts_split</a:t>
            </a:r>
            <a:r>
              <a:rPr lang="en-US" dirty="0"/>
              <a:t>(</a:t>
            </a:r>
            <a:r>
              <a:rPr lang="en-US" dirty="0" err="1"/>
              <a:t>time_series</a:t>
            </a:r>
            <a:r>
              <a:rPr lang="en-US" dirty="0"/>
              <a:t>, </a:t>
            </a:r>
            <a:r>
              <a:rPr lang="en-US" dirty="0" err="1"/>
              <a:t>sample.out</a:t>
            </a:r>
            <a:r>
              <a:rPr lang="en-US" dirty="0"/>
              <a:t> = 183) </a:t>
            </a:r>
            <a:r>
              <a:rPr lang="en-US" dirty="0">
                <a:solidFill>
                  <a:srgbClr val="C00000"/>
                </a:solidFill>
              </a:rPr>
              <a:t># Partition time series 75/25 </a:t>
            </a:r>
          </a:p>
          <a:p>
            <a:r>
              <a:rPr lang="en-US" dirty="0"/>
              <a:t>• training &lt;- </a:t>
            </a:r>
            <a:r>
              <a:rPr lang="en-US" dirty="0" err="1"/>
              <a:t>split$train</a:t>
            </a:r>
            <a:r>
              <a:rPr lang="en-US" dirty="0"/>
              <a:t> </a:t>
            </a:r>
            <a:r>
              <a:rPr lang="en-US" dirty="0">
                <a:solidFill>
                  <a:srgbClr val="C00000"/>
                </a:solidFill>
              </a:rPr>
              <a:t># Assign training data </a:t>
            </a:r>
          </a:p>
          <a:p>
            <a:r>
              <a:rPr lang="en-US" dirty="0"/>
              <a:t>• testing &lt;- </a:t>
            </a:r>
            <a:r>
              <a:rPr lang="en-US" dirty="0" err="1"/>
              <a:t>split$test</a:t>
            </a:r>
            <a:r>
              <a:rPr lang="en-US" dirty="0"/>
              <a:t> </a:t>
            </a:r>
            <a:r>
              <a:rPr lang="en-US" dirty="0">
                <a:solidFill>
                  <a:srgbClr val="C00000"/>
                </a:solidFill>
              </a:rPr>
              <a:t># Assign testing data </a:t>
            </a:r>
          </a:p>
          <a:p>
            <a:r>
              <a:rPr lang="en-US" dirty="0"/>
              <a:t>• length(</a:t>
            </a:r>
            <a:r>
              <a:rPr lang="en-US" dirty="0" err="1"/>
              <a:t>time_series</a:t>
            </a:r>
            <a:r>
              <a:rPr lang="en-US" dirty="0"/>
              <a:t>) # Count transactions in time series </a:t>
            </a:r>
          </a:p>
          <a:p>
            <a:r>
              <a:rPr lang="en-US" dirty="0"/>
              <a:t>• length(training) # Count data points in training data </a:t>
            </a:r>
          </a:p>
          <a:p>
            <a:r>
              <a:rPr lang="en-US" dirty="0"/>
              <a:t>• length(testing) # Count data points in testing data</a:t>
            </a:r>
          </a:p>
        </p:txBody>
      </p:sp>
      <p:pic>
        <p:nvPicPr>
          <p:cNvPr id="5" name="Picture 4">
            <a:extLst>
              <a:ext uri="{FF2B5EF4-FFF2-40B4-BE49-F238E27FC236}">
                <a16:creationId xmlns:a16="http://schemas.microsoft.com/office/drawing/2014/main" id="{18865265-8438-4E44-A1CA-457279320A40}"/>
              </a:ext>
            </a:extLst>
          </p:cNvPr>
          <p:cNvPicPr>
            <a:picLocks noChangeAspect="1"/>
          </p:cNvPicPr>
          <p:nvPr/>
        </p:nvPicPr>
        <p:blipFill>
          <a:blip r:embed="rId2"/>
          <a:stretch>
            <a:fillRect/>
          </a:stretch>
        </p:blipFill>
        <p:spPr>
          <a:xfrm>
            <a:off x="7023393" y="3348236"/>
            <a:ext cx="4623370" cy="2524125"/>
          </a:xfrm>
          <a:prstGeom prst="rect">
            <a:avLst/>
          </a:prstGeom>
        </p:spPr>
      </p:pic>
    </p:spTree>
    <p:extLst>
      <p:ext uri="{BB962C8B-B14F-4D97-AF65-F5344CB8AC3E}">
        <p14:creationId xmlns:p14="http://schemas.microsoft.com/office/powerpoint/2010/main" val="2278557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6E10E6-1F02-4A20-AC20-1F8BC990FF65}"/>
              </a:ext>
            </a:extLst>
          </p:cNvPr>
          <p:cNvSpPr txBox="1"/>
          <p:nvPr/>
        </p:nvSpPr>
        <p:spPr>
          <a:xfrm>
            <a:off x="1241367" y="520576"/>
            <a:ext cx="9709266" cy="2308324"/>
          </a:xfrm>
          <a:prstGeom prst="rect">
            <a:avLst/>
          </a:prstGeom>
          <a:noFill/>
        </p:spPr>
        <p:txBody>
          <a:bodyPr wrap="square">
            <a:spAutoFit/>
          </a:bodyPr>
          <a:lstStyle/>
          <a:p>
            <a:pPr marL="228600" marR="0" lvl="0" algn="l" defTabSz="457200" rtl="0" eaLnBrk="1" fontAlgn="base" latinLnBrk="0" hangingPunct="1">
              <a:lnSpc>
                <a:spcPct val="100000"/>
              </a:lnSpc>
              <a:spcBef>
                <a:spcPts val="0"/>
              </a:spcBef>
              <a:spcAft>
                <a:spcPts val="0"/>
              </a:spcAft>
              <a:buClrTx/>
              <a:buSzTx/>
              <a:tabLst/>
              <a:defRPr/>
            </a:pPr>
            <a:r>
              <a:rPr lang="en-US" b="1" dirty="0">
                <a:solidFill>
                  <a:srgbClr val="202124"/>
                </a:solidFill>
                <a:latin typeface="Google Sans"/>
              </a:rPr>
              <a:t>Fitting and Evaluating the Model Performance</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02124"/>
                </a:solidFill>
                <a:latin typeface="Google Sans"/>
              </a:rPr>
              <a:t>T</a:t>
            </a:r>
            <a:r>
              <a:rPr lang="en-US" b="0" i="0" dirty="0">
                <a:solidFill>
                  <a:srgbClr val="040C28"/>
                </a:solidFill>
                <a:effectLst/>
                <a:latin typeface="Google Sans"/>
              </a:rPr>
              <a:t>raining set is used to fit the model parameters.</a:t>
            </a:r>
            <a:r>
              <a:rPr lang="en-US" b="0" i="0" dirty="0">
                <a:solidFill>
                  <a:srgbClr val="202124"/>
                </a:solidFill>
                <a:effectLst/>
                <a:latin typeface="Google Sans"/>
              </a:rPr>
              <a:t>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02124"/>
                </a:solidFill>
                <a:latin typeface="Google Sans"/>
              </a:rPr>
              <a:t>The </a:t>
            </a:r>
            <a:r>
              <a:rPr lang="en-US" b="0" i="0" dirty="0">
                <a:solidFill>
                  <a:srgbClr val="202124"/>
                </a:solidFill>
                <a:effectLst/>
                <a:latin typeface="Google Sans"/>
              </a:rPr>
              <a:t>validation set is used to tune model hyperparameters. </a:t>
            </a:r>
          </a:p>
          <a:p>
            <a:pPr marL="5143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02124"/>
                </a:solidFill>
                <a:latin typeface="Google Sans"/>
              </a:rPr>
              <a:t>T</a:t>
            </a:r>
            <a:r>
              <a:rPr lang="en-US" b="0" i="0" dirty="0">
                <a:solidFill>
                  <a:srgbClr val="202124"/>
                </a:solidFill>
                <a:effectLst/>
                <a:latin typeface="Google Sans"/>
              </a:rPr>
              <a:t>he test set is used to evaluate </a:t>
            </a:r>
            <a:r>
              <a:rPr lang="en-US" dirty="0">
                <a:solidFill>
                  <a:srgbClr val="202124"/>
                </a:solidFill>
                <a:latin typeface="Google Sans"/>
              </a:rPr>
              <a:t>the model performance on an unseen data</a:t>
            </a:r>
            <a:r>
              <a:rPr lang="en-US" b="0" i="0" dirty="0">
                <a:solidFill>
                  <a:srgbClr val="202124"/>
                </a:solidFill>
                <a:effectLst/>
                <a:latin typeface="Google Sans"/>
              </a:rPr>
              <a:t>.</a:t>
            </a:r>
            <a:endParaRPr lang="en-US" b="1" dirty="0">
              <a:solidFill>
                <a:srgbClr val="C00000"/>
              </a:solidFill>
              <a:latin typeface="inherit"/>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b="1" dirty="0">
              <a:solidFill>
                <a:srgbClr val="C00000"/>
              </a:solidFill>
              <a:latin typeface="inherit"/>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lang="en-US" b="1" dirty="0">
              <a:solidFill>
                <a:srgbClr val="C00000"/>
              </a:solidFill>
              <a:latin typeface="inherit"/>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b="1" dirty="0">
                <a:solidFill>
                  <a:srgbClr val="C00000"/>
                </a:solidFill>
                <a:latin typeface="inherit"/>
              </a:rPr>
              <a:t>C</a:t>
            </a:r>
            <a:r>
              <a:rPr kumimoji="0" lang="en-US" b="1" i="0" u="none" strike="noStrike" kern="1200" cap="none" spc="0" normalizeH="0" baseline="0" noProof="0" dirty="0">
                <a:ln>
                  <a:noFill/>
                </a:ln>
                <a:solidFill>
                  <a:srgbClr val="C00000"/>
                </a:solidFill>
                <a:effectLst/>
                <a:uLnTx/>
                <a:uFillTx/>
                <a:latin typeface="inherit"/>
              </a:rPr>
              <a:t>5.</a:t>
            </a:r>
            <a:r>
              <a:rPr kumimoji="0" lang="en-US" b="0" i="0" u="none" strike="noStrike" kern="1200" cap="none" spc="0" normalizeH="0" baseline="0" noProof="0" dirty="0">
                <a:ln>
                  <a:noFill/>
                </a:ln>
                <a:solidFill>
                  <a:srgbClr val="333333"/>
                </a:solidFill>
                <a:effectLst/>
                <a:uLnTx/>
                <a:uFillTx/>
                <a:latin typeface="inherit"/>
              </a:rPr>
              <a:t>  Provide a copy of the cleaned dataset. </a:t>
            </a:r>
            <a:r>
              <a:rPr kumimoji="0" lang="en-US" b="0" i="0" u="none" strike="noStrike" kern="1200" cap="none" spc="0" normalizeH="0" baseline="0" noProof="0" dirty="0">
                <a:ln>
                  <a:noFill/>
                </a:ln>
                <a:solidFill>
                  <a:srgbClr val="0070C0"/>
                </a:solidFill>
                <a:effectLst/>
                <a:uLnTx/>
                <a:uFillTx/>
                <a:latin typeface="inherit"/>
              </a:rPr>
              <a:t>You need to export your training and test sets to csv and include with your submitted report. </a:t>
            </a:r>
          </a:p>
        </p:txBody>
      </p:sp>
      <p:pic>
        <p:nvPicPr>
          <p:cNvPr id="12" name="Picture 11">
            <a:extLst>
              <a:ext uri="{FF2B5EF4-FFF2-40B4-BE49-F238E27FC236}">
                <a16:creationId xmlns:a16="http://schemas.microsoft.com/office/drawing/2014/main" id="{CA84E3DE-69A7-4707-BAB7-83D99664A614}"/>
              </a:ext>
            </a:extLst>
          </p:cNvPr>
          <p:cNvPicPr>
            <a:picLocks noChangeAspect="1"/>
          </p:cNvPicPr>
          <p:nvPr/>
        </p:nvPicPr>
        <p:blipFill>
          <a:blip r:embed="rId2"/>
          <a:stretch>
            <a:fillRect/>
          </a:stretch>
        </p:blipFill>
        <p:spPr>
          <a:xfrm>
            <a:off x="550965" y="3271863"/>
            <a:ext cx="5029200" cy="1047750"/>
          </a:xfrm>
          <a:prstGeom prst="rect">
            <a:avLst/>
          </a:prstGeom>
        </p:spPr>
      </p:pic>
      <p:pic>
        <p:nvPicPr>
          <p:cNvPr id="14" name="Picture 13">
            <a:extLst>
              <a:ext uri="{FF2B5EF4-FFF2-40B4-BE49-F238E27FC236}">
                <a16:creationId xmlns:a16="http://schemas.microsoft.com/office/drawing/2014/main" id="{61B30D35-2B8F-4674-8E7F-33244DC1E26F}"/>
              </a:ext>
            </a:extLst>
          </p:cNvPr>
          <p:cNvPicPr>
            <a:picLocks noChangeAspect="1"/>
          </p:cNvPicPr>
          <p:nvPr/>
        </p:nvPicPr>
        <p:blipFill>
          <a:blip r:embed="rId3"/>
          <a:stretch>
            <a:fillRect/>
          </a:stretch>
        </p:blipFill>
        <p:spPr>
          <a:xfrm>
            <a:off x="5580165" y="2924200"/>
            <a:ext cx="5641020" cy="1743075"/>
          </a:xfrm>
          <a:prstGeom prst="rect">
            <a:avLst/>
          </a:prstGeom>
        </p:spPr>
      </p:pic>
    </p:spTree>
    <p:extLst>
      <p:ext uri="{BB962C8B-B14F-4D97-AF65-F5344CB8AC3E}">
        <p14:creationId xmlns:p14="http://schemas.microsoft.com/office/powerpoint/2010/main" val="1986240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08FC29-BFD5-4166-95D2-EF56F67FBDA8}"/>
              </a:ext>
            </a:extLst>
          </p:cNvPr>
          <p:cNvSpPr txBox="1"/>
          <p:nvPr/>
        </p:nvSpPr>
        <p:spPr>
          <a:xfrm>
            <a:off x="840508" y="1109790"/>
            <a:ext cx="10492509" cy="4524315"/>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inherit"/>
              </a:rPr>
              <a:t>Model Evaluation is an integral part of the model development process that helps to find the best model that represents our data and how well the chosen model will work in the future. </a:t>
            </a:r>
          </a:p>
          <a:p>
            <a:r>
              <a:rPr lang="en-US" b="1" i="0" dirty="0">
                <a:solidFill>
                  <a:srgbClr val="C00000"/>
                </a:solidFill>
                <a:effectLst/>
                <a:latin typeface="inherit"/>
              </a:rPr>
              <a:t>Two </a:t>
            </a:r>
            <a:r>
              <a:rPr lang="en-US" b="1" dirty="0">
                <a:solidFill>
                  <a:srgbClr val="C00000"/>
                </a:solidFill>
                <a:latin typeface="inherit"/>
              </a:rPr>
              <a:t>M</a:t>
            </a:r>
            <a:r>
              <a:rPr lang="en-US" b="1" i="0" dirty="0">
                <a:solidFill>
                  <a:srgbClr val="C00000"/>
                </a:solidFill>
                <a:effectLst/>
                <a:latin typeface="inherit"/>
              </a:rPr>
              <a:t>ethods in </a:t>
            </a:r>
            <a:r>
              <a:rPr lang="en-US" b="1" dirty="0">
                <a:solidFill>
                  <a:srgbClr val="C00000"/>
                </a:solidFill>
                <a:latin typeface="inherit"/>
              </a:rPr>
              <a:t>D</a:t>
            </a:r>
            <a:r>
              <a:rPr lang="en-US" b="1" i="0" dirty="0">
                <a:solidFill>
                  <a:srgbClr val="C00000"/>
                </a:solidFill>
                <a:effectLst/>
                <a:latin typeface="inherit"/>
              </a:rPr>
              <a:t>ata </a:t>
            </a:r>
            <a:r>
              <a:rPr lang="en-US" b="1" dirty="0">
                <a:solidFill>
                  <a:srgbClr val="C00000"/>
                </a:solidFill>
                <a:latin typeface="inherit"/>
              </a:rPr>
              <a:t>S</a:t>
            </a:r>
            <a:r>
              <a:rPr lang="en-US" b="1" i="0" dirty="0">
                <a:solidFill>
                  <a:srgbClr val="C00000"/>
                </a:solidFill>
                <a:effectLst/>
                <a:latin typeface="inherit"/>
              </a:rPr>
              <a:t>cience</a:t>
            </a:r>
            <a:r>
              <a:rPr lang="en-US" b="1" dirty="0">
                <a:solidFill>
                  <a:srgbClr val="C00000"/>
                </a:solidFill>
                <a:latin typeface="inherit"/>
              </a:rPr>
              <a:t>: </a:t>
            </a:r>
            <a:r>
              <a:rPr lang="en-US" b="1" i="0" dirty="0">
                <a:solidFill>
                  <a:srgbClr val="0070C0"/>
                </a:solidFill>
                <a:effectLst/>
                <a:latin typeface="inherit"/>
              </a:rPr>
              <a:t>Hold-Out</a:t>
            </a:r>
            <a:r>
              <a:rPr lang="en-US" b="0" i="0" dirty="0">
                <a:solidFill>
                  <a:srgbClr val="0070C0"/>
                </a:solidFill>
                <a:effectLst/>
                <a:latin typeface="inherit"/>
              </a:rPr>
              <a:t> and </a:t>
            </a:r>
            <a:r>
              <a:rPr lang="en-US" b="1" i="0" dirty="0">
                <a:solidFill>
                  <a:srgbClr val="0070C0"/>
                </a:solidFill>
                <a:effectLst/>
                <a:latin typeface="inherit"/>
              </a:rPr>
              <a:t>Cross-Validation</a:t>
            </a:r>
            <a:r>
              <a:rPr lang="en-US" b="0" i="0" dirty="0">
                <a:solidFill>
                  <a:srgbClr val="000000"/>
                </a:solidFill>
                <a:effectLst/>
                <a:latin typeface="inherit"/>
              </a:rPr>
              <a:t>. </a:t>
            </a:r>
          </a:p>
          <a:p>
            <a:endParaRPr lang="en-US" dirty="0">
              <a:solidFill>
                <a:srgbClr val="000000"/>
              </a:solidFill>
              <a:latin typeface="inherit"/>
            </a:endParaRPr>
          </a:p>
          <a:p>
            <a:r>
              <a:rPr lang="en-US" b="1" i="0" dirty="0">
                <a:solidFill>
                  <a:srgbClr val="000000"/>
                </a:solidFill>
                <a:effectLst/>
                <a:latin typeface="inherit"/>
              </a:rPr>
              <a:t>Hold-Out	</a:t>
            </a:r>
            <a:r>
              <a:rPr lang="en-US" b="0" i="0" dirty="0">
                <a:solidFill>
                  <a:srgbClr val="000000"/>
                </a:solidFill>
                <a:effectLst/>
                <a:latin typeface="inherit"/>
              </a:rPr>
              <a:t>randomly divides the dataset into </a:t>
            </a:r>
            <a:r>
              <a:rPr lang="en-US" b="1" i="0" dirty="0">
                <a:solidFill>
                  <a:srgbClr val="0070C0"/>
                </a:solidFill>
                <a:effectLst/>
                <a:latin typeface="inherit"/>
              </a:rPr>
              <a:t>three subsets</a:t>
            </a:r>
            <a:r>
              <a:rPr lang="en-US" b="0" i="0" dirty="0">
                <a:solidFill>
                  <a:srgbClr val="000000"/>
                </a:solidFill>
                <a:effectLst/>
                <a:latin typeface="inherit"/>
              </a:rPr>
              <a:t>:		</a:t>
            </a:r>
          </a:p>
          <a:p>
            <a:pPr marL="285750" indent="-285750">
              <a:buFont typeface="Arial" panose="020B0604020202020204" pitchFamily="34" charset="0"/>
              <a:buChar char="•"/>
            </a:pPr>
            <a:r>
              <a:rPr lang="en-US" b="1" i="0" dirty="0">
                <a:solidFill>
                  <a:srgbClr val="0070C0"/>
                </a:solidFill>
                <a:effectLst/>
                <a:latin typeface="inherit"/>
              </a:rPr>
              <a:t>Training set </a:t>
            </a:r>
            <a:r>
              <a:rPr lang="en-US" b="0" i="0" dirty="0">
                <a:solidFill>
                  <a:srgbClr val="000000"/>
                </a:solidFill>
                <a:effectLst/>
                <a:latin typeface="inherit"/>
              </a:rPr>
              <a:t>is used to build predictive models.</a:t>
            </a:r>
          </a:p>
          <a:p>
            <a:pPr marL="285750" indent="-285750">
              <a:buFont typeface="Arial" panose="020B0604020202020204" pitchFamily="34" charset="0"/>
              <a:buChar char="•"/>
            </a:pPr>
            <a:r>
              <a:rPr lang="en-US" b="1" i="0" dirty="0">
                <a:solidFill>
                  <a:srgbClr val="0070C0"/>
                </a:solidFill>
                <a:effectLst/>
                <a:latin typeface="inherit"/>
              </a:rPr>
              <a:t>Validation set </a:t>
            </a:r>
            <a:r>
              <a:rPr lang="en-US" b="0" i="0" dirty="0">
                <a:solidFill>
                  <a:srgbClr val="000000"/>
                </a:solidFill>
                <a:effectLst/>
                <a:latin typeface="inherit"/>
              </a:rPr>
              <a:t>is used to assess the </a:t>
            </a:r>
            <a:r>
              <a:rPr lang="en-US" b="0" i="1" dirty="0">
                <a:solidFill>
                  <a:srgbClr val="00B0F0"/>
                </a:solidFill>
                <a:effectLst/>
                <a:latin typeface="inherit"/>
              </a:rPr>
              <a:t>performance of model built in the training </a:t>
            </a:r>
            <a:r>
              <a:rPr lang="en-US" b="0" i="0" dirty="0">
                <a:solidFill>
                  <a:srgbClr val="000000"/>
                </a:solidFill>
                <a:effectLst/>
                <a:latin typeface="inherit"/>
              </a:rPr>
              <a:t>phase. It provides a test platform for fine tuning model's parameters and selecting the best-performing model. </a:t>
            </a:r>
            <a:r>
              <a:rPr lang="en-US" b="1" i="1" dirty="0">
                <a:solidFill>
                  <a:srgbClr val="00B0F0"/>
                </a:solidFill>
                <a:effectLst/>
                <a:latin typeface="inherit"/>
              </a:rPr>
              <a:t>Not all modeling algorithms need a validation set.</a:t>
            </a:r>
          </a:p>
          <a:p>
            <a:pPr marL="285750" indent="-285750">
              <a:buFont typeface="Arial" panose="020B0604020202020204" pitchFamily="34" charset="0"/>
              <a:buChar char="•"/>
            </a:pPr>
            <a:r>
              <a:rPr lang="en-US" b="1" i="0" dirty="0">
                <a:solidFill>
                  <a:srgbClr val="0070C0"/>
                </a:solidFill>
                <a:effectLst/>
                <a:latin typeface="inherit"/>
              </a:rPr>
              <a:t>Test set </a:t>
            </a:r>
            <a:r>
              <a:rPr lang="en-US" b="0" i="0" dirty="0">
                <a:solidFill>
                  <a:srgbClr val="000000"/>
                </a:solidFill>
                <a:effectLst/>
                <a:latin typeface="inherit"/>
              </a:rPr>
              <a:t>is used to assess the likely </a:t>
            </a:r>
            <a:r>
              <a:rPr lang="en-US" b="0" i="1" dirty="0">
                <a:solidFill>
                  <a:srgbClr val="00B0F0"/>
                </a:solidFill>
                <a:effectLst/>
                <a:latin typeface="inherit"/>
              </a:rPr>
              <a:t>future performance </a:t>
            </a:r>
            <a:r>
              <a:rPr lang="en-US" b="0" i="0" dirty="0">
                <a:solidFill>
                  <a:srgbClr val="000000"/>
                </a:solidFill>
                <a:effectLst/>
                <a:latin typeface="inherit"/>
              </a:rPr>
              <a:t>of a model. If a model fit to the training set much better than it fits the test set, overfitting is probably the cause.</a:t>
            </a:r>
          </a:p>
          <a:p>
            <a:pPr marL="285750" indent="-285750">
              <a:buFont typeface="Arial" panose="020B0604020202020204" pitchFamily="34" charset="0"/>
              <a:buChar char="•"/>
            </a:pPr>
            <a:endParaRPr lang="en-US" dirty="0">
              <a:solidFill>
                <a:srgbClr val="000000"/>
              </a:solidFill>
              <a:latin typeface="inherit"/>
            </a:endParaRPr>
          </a:p>
          <a:p>
            <a:r>
              <a:rPr lang="en-US" b="1" dirty="0">
                <a:latin typeface="inherit"/>
              </a:rPr>
              <a:t>Cross-Validation – </a:t>
            </a:r>
            <a:r>
              <a:rPr lang="en-US" dirty="0">
                <a:latin typeface="inherit"/>
              </a:rPr>
              <a:t>used when data is limited		</a:t>
            </a:r>
          </a:p>
          <a:p>
            <a:pPr marL="285750" indent="-285750">
              <a:buFont typeface="Arial" panose="020B0604020202020204" pitchFamily="34" charset="0"/>
              <a:buChar char="•"/>
            </a:pPr>
            <a:r>
              <a:rPr lang="en-US" b="1" dirty="0">
                <a:solidFill>
                  <a:srgbClr val="0070C0"/>
                </a:solidFill>
                <a:latin typeface="inherit"/>
              </a:rPr>
              <a:t>K-fold cross-validation </a:t>
            </a:r>
            <a:r>
              <a:rPr lang="en-US" dirty="0">
                <a:latin typeface="inherit"/>
              </a:rPr>
              <a:t>divides the data into k subsets of equal size. </a:t>
            </a:r>
          </a:p>
          <a:p>
            <a:pPr marL="285750" indent="-285750">
              <a:buFont typeface="Arial" panose="020B0604020202020204" pitchFamily="34" charset="0"/>
              <a:buChar char="•"/>
            </a:pPr>
            <a:r>
              <a:rPr lang="en-US" dirty="0">
                <a:latin typeface="inherit"/>
              </a:rPr>
              <a:t>We build models k times, each time leaving out one of the subsets from training and use it as the test set. </a:t>
            </a:r>
          </a:p>
          <a:p>
            <a:pPr marL="285750" indent="-285750">
              <a:buFont typeface="Arial" panose="020B0604020202020204" pitchFamily="34" charset="0"/>
              <a:buChar char="•"/>
            </a:pPr>
            <a:r>
              <a:rPr lang="en-US" dirty="0">
                <a:latin typeface="inherit"/>
              </a:rPr>
              <a:t>If k equals the sample size, this is called "leave-one-out".</a:t>
            </a:r>
          </a:p>
        </p:txBody>
      </p:sp>
      <p:sp>
        <p:nvSpPr>
          <p:cNvPr id="6" name="TextBox 5">
            <a:extLst>
              <a:ext uri="{FF2B5EF4-FFF2-40B4-BE49-F238E27FC236}">
                <a16:creationId xmlns:a16="http://schemas.microsoft.com/office/drawing/2014/main" id="{2F826E5A-203D-4F58-B0A0-8A2FC63CEF30}"/>
              </a:ext>
            </a:extLst>
          </p:cNvPr>
          <p:cNvSpPr txBox="1"/>
          <p:nvPr/>
        </p:nvSpPr>
        <p:spPr>
          <a:xfrm>
            <a:off x="125406" y="177455"/>
            <a:ext cx="11922711" cy="523220"/>
          </a:xfrm>
          <a:prstGeom prst="rect">
            <a:avLst/>
          </a:prstGeom>
          <a:solidFill>
            <a:schemeClr val="accent6">
              <a:lumMod val="20000"/>
              <a:lumOff val="80000"/>
            </a:schemeClr>
          </a:solidFill>
        </p:spPr>
        <p:txBody>
          <a:bodyPr wrap="square">
            <a:spAutoFit/>
          </a:bodyPr>
          <a:lstStyle/>
          <a:p>
            <a:pPr algn="ctr"/>
            <a:r>
              <a:rPr lang="en-US" sz="2800" b="1" i="0" dirty="0">
                <a:solidFill>
                  <a:srgbClr val="000000"/>
                </a:solidFill>
                <a:effectLst/>
                <a:latin typeface="inherit"/>
              </a:rPr>
              <a:t>Model Evaluation </a:t>
            </a:r>
            <a:endParaRPr lang="en-US" sz="2800" b="1" dirty="0">
              <a:latin typeface="inherit"/>
            </a:endParaRPr>
          </a:p>
        </p:txBody>
      </p:sp>
      <p:sp>
        <p:nvSpPr>
          <p:cNvPr id="10" name="TextBox 9">
            <a:extLst>
              <a:ext uri="{FF2B5EF4-FFF2-40B4-BE49-F238E27FC236}">
                <a16:creationId xmlns:a16="http://schemas.microsoft.com/office/drawing/2014/main" id="{3298EFB8-515C-4A00-84ED-AB0D48E9F178}"/>
              </a:ext>
            </a:extLst>
          </p:cNvPr>
          <p:cNvSpPr txBox="1"/>
          <p:nvPr/>
        </p:nvSpPr>
        <p:spPr>
          <a:xfrm>
            <a:off x="655782" y="5787993"/>
            <a:ext cx="5135418" cy="369332"/>
          </a:xfrm>
          <a:prstGeom prst="rect">
            <a:avLst/>
          </a:prstGeom>
          <a:solidFill>
            <a:schemeClr val="accent6">
              <a:lumMod val="20000"/>
              <a:lumOff val="80000"/>
            </a:schemeClr>
          </a:solidFill>
        </p:spPr>
        <p:txBody>
          <a:bodyPr wrap="square">
            <a:spAutoFit/>
          </a:bodyPr>
          <a:lstStyle/>
          <a:p>
            <a:r>
              <a:rPr lang="en-US" dirty="0">
                <a:latin typeface="Inherit"/>
              </a:rPr>
              <a:t>https://www.saedsayad.com/model_evaluation.htm</a:t>
            </a:r>
          </a:p>
        </p:txBody>
      </p:sp>
    </p:spTree>
    <p:extLst>
      <p:ext uri="{BB962C8B-B14F-4D97-AF65-F5344CB8AC3E}">
        <p14:creationId xmlns:p14="http://schemas.microsoft.com/office/powerpoint/2010/main" val="25983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0CB-046C-4ABA-BDEB-D455E07B3478}"/>
              </a:ext>
            </a:extLst>
          </p:cNvPr>
          <p:cNvSpPr>
            <a:spLocks noGrp="1"/>
          </p:cNvSpPr>
          <p:nvPr>
            <p:ph type="title"/>
          </p:nvPr>
        </p:nvSpPr>
        <p:spPr>
          <a:xfrm>
            <a:off x="505101" y="119052"/>
            <a:ext cx="7488829" cy="412171"/>
          </a:xfrm>
          <a:solidFill>
            <a:schemeClr val="accent6">
              <a:lumMod val="20000"/>
              <a:lumOff val="80000"/>
            </a:schemeClr>
          </a:solidFill>
        </p:spPr>
        <p:txBody>
          <a:bodyP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mn-lt"/>
                <a:ea typeface="+mn-ea"/>
                <a:cs typeface="+mn-cs"/>
              </a:rPr>
              <a:t>R - Resources</a:t>
            </a:r>
            <a:endParaRPr kumimoji="0" lang="en-US" sz="2000" b="1" i="0" u="none" strike="noStrike" kern="1200" cap="none" spc="0" normalizeH="0" baseline="0" noProof="0" dirty="0">
              <a:ln>
                <a:noFill/>
              </a:ln>
              <a:solidFill>
                <a:prstClr val="black"/>
              </a:solidFill>
              <a:effectLst/>
              <a:uLnTx/>
              <a:uFillTx/>
              <a:latin typeface="+mn-lt"/>
              <a:ea typeface="+mn-ea"/>
              <a:cs typeface="+mn-cs"/>
            </a:endParaRPr>
          </a:p>
        </p:txBody>
      </p:sp>
      <p:sp>
        <p:nvSpPr>
          <p:cNvPr id="4" name="TextBox 3">
            <a:extLst>
              <a:ext uri="{FF2B5EF4-FFF2-40B4-BE49-F238E27FC236}">
                <a16:creationId xmlns:a16="http://schemas.microsoft.com/office/drawing/2014/main" id="{98C4A131-14F9-46B0-B456-D116B28C4429}"/>
              </a:ext>
            </a:extLst>
          </p:cNvPr>
          <p:cNvSpPr txBox="1"/>
          <p:nvPr/>
        </p:nvSpPr>
        <p:spPr>
          <a:xfrm>
            <a:off x="505101" y="606211"/>
            <a:ext cx="7488829" cy="2308324"/>
          </a:xfrm>
          <a:prstGeom prst="rect">
            <a:avLst/>
          </a:prstGeom>
          <a:solidFill>
            <a:schemeClr val="bg1"/>
          </a:solidFill>
        </p:spPr>
        <p:txBody>
          <a:bodyPr wrap="square">
            <a:spAutoFit/>
          </a:bodyPr>
          <a:lstStyle/>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Time Series in R. – Data Camp</a:t>
            </a:r>
            <a:endParaRPr lang="en-US" dirty="0">
              <a:effectLst/>
              <a:ea typeface="Calibri" panose="020F0502020204030204" pitchFamily="34" charset="0"/>
            </a:endParaRPr>
          </a:p>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ARIMA models in R. – Data Camp</a:t>
            </a:r>
          </a:p>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Introduction to Natural Language Processing in R</a:t>
            </a:r>
          </a:p>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Text Mining with Bag-of-Words in R</a:t>
            </a:r>
          </a:p>
          <a:p>
            <a:pPr marL="342900" marR="0" lvl="0" indent="-342900">
              <a:spcBef>
                <a:spcPts val="0"/>
              </a:spcBef>
              <a:spcAft>
                <a:spcPts val="0"/>
              </a:spcAft>
              <a:buFont typeface="+mj-lt"/>
              <a:buAutoNum type="arabicPeriod"/>
              <a:tabLst>
                <a:tab pos="457200" algn="l"/>
              </a:tabLst>
            </a:pPr>
            <a:r>
              <a:rPr lang="en-US" dirty="0">
                <a:effectLst/>
                <a:ea typeface="Times New Roman" panose="02020603050405020304" pitchFamily="18" charset="0"/>
              </a:rPr>
              <a:t>Sentiment Analysis in R</a:t>
            </a:r>
          </a:p>
          <a:p>
            <a:pPr marL="342900" marR="0" lvl="0" indent="-342900">
              <a:spcBef>
                <a:spcPts val="0"/>
              </a:spcBef>
              <a:spcAft>
                <a:spcPts val="0"/>
              </a:spcAft>
              <a:buFont typeface="+mj-lt"/>
              <a:buAutoNum type="arabicPeriod"/>
              <a:tabLst>
                <a:tab pos="457200" algn="l"/>
              </a:tabLst>
            </a:pPr>
            <a:r>
              <a:rPr lang="en-US" dirty="0">
                <a:effectLst/>
                <a:ea typeface="Calibri" panose="020F0502020204030204" pitchFamily="34" charset="0"/>
              </a:rPr>
              <a:t>Instructor-Made Videos – in Course Announcements</a:t>
            </a:r>
          </a:p>
          <a:p>
            <a:pPr marL="342900" marR="0" lvl="0" indent="-342900">
              <a:spcBef>
                <a:spcPts val="0"/>
              </a:spcBef>
              <a:spcAft>
                <a:spcPts val="0"/>
              </a:spcAft>
              <a:buFont typeface="+mj-lt"/>
              <a:buAutoNum type="arabicPeriod"/>
              <a:tabLst>
                <a:tab pos="457200" algn="l"/>
              </a:tabLst>
            </a:pPr>
            <a:r>
              <a:rPr lang="en-US" dirty="0">
                <a:ea typeface="Calibri" panose="020F0502020204030204" pitchFamily="34" charset="0"/>
              </a:rPr>
              <a:t>Cohort PowerPoint – Course Chatter &amp; Course Announcement</a:t>
            </a:r>
          </a:p>
          <a:p>
            <a:pPr marL="342900" marR="0" lvl="0" indent="-342900">
              <a:spcBef>
                <a:spcPts val="0"/>
              </a:spcBef>
              <a:spcAft>
                <a:spcPts val="0"/>
              </a:spcAft>
              <a:buFont typeface="+mj-lt"/>
              <a:buAutoNum type="arabicPeriod"/>
              <a:tabLst>
                <a:tab pos="457200" algn="l"/>
              </a:tabLst>
            </a:pPr>
            <a:r>
              <a:rPr lang="en-US" dirty="0">
                <a:effectLst/>
                <a:ea typeface="Calibri" panose="020F0502020204030204" pitchFamily="34" charset="0"/>
              </a:rPr>
              <a:t>How to install </a:t>
            </a:r>
            <a:r>
              <a:rPr lang="en-US" dirty="0" err="1">
                <a:effectLst/>
                <a:ea typeface="Calibri" panose="020F0502020204030204" pitchFamily="34" charset="0"/>
              </a:rPr>
              <a:t>Tensorflow</a:t>
            </a:r>
            <a:r>
              <a:rPr lang="en-US" dirty="0">
                <a:effectLst/>
                <a:ea typeface="Calibri" panose="020F0502020204030204" pitchFamily="34" charset="0"/>
              </a:rPr>
              <a:t> in </a:t>
            </a:r>
            <a:r>
              <a:rPr lang="en-US" dirty="0">
                <a:ea typeface="Calibri" panose="020F0502020204030204" pitchFamily="34" charset="0"/>
              </a:rPr>
              <a:t>R – Course Announcement.</a:t>
            </a:r>
            <a:endParaRPr lang="en-US" dirty="0">
              <a:effectLst/>
              <a:ea typeface="Calibri" panose="020F0502020204030204" pitchFamily="34" charset="0"/>
            </a:endParaRPr>
          </a:p>
        </p:txBody>
      </p:sp>
      <p:pic>
        <p:nvPicPr>
          <p:cNvPr id="6" name="Picture 5">
            <a:extLst>
              <a:ext uri="{FF2B5EF4-FFF2-40B4-BE49-F238E27FC236}">
                <a16:creationId xmlns:a16="http://schemas.microsoft.com/office/drawing/2014/main" id="{F59FCE80-8252-421A-BFE2-14CC637B7279}"/>
              </a:ext>
            </a:extLst>
          </p:cNvPr>
          <p:cNvPicPr>
            <a:picLocks noChangeAspect="1"/>
          </p:cNvPicPr>
          <p:nvPr/>
        </p:nvPicPr>
        <p:blipFill>
          <a:blip r:embed="rId2"/>
          <a:stretch>
            <a:fillRect/>
          </a:stretch>
        </p:blipFill>
        <p:spPr>
          <a:xfrm>
            <a:off x="8656320" y="0"/>
            <a:ext cx="3535680" cy="5772719"/>
          </a:xfrm>
          <a:prstGeom prst="rect">
            <a:avLst/>
          </a:prstGeom>
        </p:spPr>
      </p:pic>
      <p:sp>
        <p:nvSpPr>
          <p:cNvPr id="5" name="Title 1">
            <a:extLst>
              <a:ext uri="{FF2B5EF4-FFF2-40B4-BE49-F238E27FC236}">
                <a16:creationId xmlns:a16="http://schemas.microsoft.com/office/drawing/2014/main" id="{2BE5E12A-58EB-4319-ABAB-C1534C4F7BE1}"/>
              </a:ext>
            </a:extLst>
          </p:cNvPr>
          <p:cNvSpPr txBox="1">
            <a:spLocks/>
          </p:cNvSpPr>
          <p:nvPr/>
        </p:nvSpPr>
        <p:spPr>
          <a:xfrm>
            <a:off x="505101" y="3261675"/>
            <a:ext cx="7488829" cy="424206"/>
          </a:xfrm>
          <a:prstGeom prst="rect">
            <a:avLst/>
          </a:prstGeom>
          <a:solidFill>
            <a:schemeClr val="accent2">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lnSpc>
                <a:spcPct val="100000"/>
              </a:lnSpc>
              <a:spcBef>
                <a:spcPts val="0"/>
              </a:spcBef>
              <a:defRPr/>
            </a:pPr>
            <a:r>
              <a:rPr lang="en-US" sz="2000" b="1" dirty="0">
                <a:solidFill>
                  <a:prstClr val="black"/>
                </a:solidFill>
                <a:latin typeface="+mn-lt"/>
                <a:ea typeface="+mn-ea"/>
                <a:cs typeface="+mn-cs"/>
              </a:rPr>
              <a:t>Python - Resources</a:t>
            </a:r>
          </a:p>
        </p:txBody>
      </p:sp>
      <p:sp>
        <p:nvSpPr>
          <p:cNvPr id="3" name="TextBox 2">
            <a:extLst>
              <a:ext uri="{FF2B5EF4-FFF2-40B4-BE49-F238E27FC236}">
                <a16:creationId xmlns:a16="http://schemas.microsoft.com/office/drawing/2014/main" id="{98C4A131-14F9-46B0-B456-D116B28C4429}"/>
              </a:ext>
            </a:extLst>
          </p:cNvPr>
          <p:cNvSpPr txBox="1"/>
          <p:nvPr/>
        </p:nvSpPr>
        <p:spPr>
          <a:xfrm>
            <a:off x="505101" y="3760869"/>
            <a:ext cx="7895949" cy="2624052"/>
          </a:xfrm>
          <a:prstGeom prst="rect">
            <a:avLst/>
          </a:prstGeom>
          <a:solidFill>
            <a:schemeClr val="bg1"/>
          </a:solidFill>
        </p:spPr>
        <p:txBody>
          <a:bodyPr wrap="square">
            <a:spAutoFit/>
          </a:bodyPr>
          <a:lstStyle/>
          <a:p>
            <a:pPr marL="342900" marR="0" lvl="0" indent="-342900">
              <a:spcBef>
                <a:spcPts val="0"/>
              </a:spcBef>
              <a:spcAft>
                <a:spcPts val="0"/>
              </a:spcAft>
              <a:buFont typeface="+mj-lt"/>
              <a:buAutoNum type="arabicPeriod"/>
              <a:tabLst>
                <a:tab pos="457200" algn="l"/>
              </a:tabLst>
            </a:pPr>
            <a:r>
              <a:rPr lang="en-US" i="1" dirty="0">
                <a:effectLst/>
                <a:ea typeface="Times New Roman" panose="02020603050405020304" pitchFamily="18" charset="0"/>
              </a:rPr>
              <a:t>Time Series Analysis in Python –  </a:t>
            </a:r>
            <a:r>
              <a:rPr lang="en-US" i="1" dirty="0" err="1">
                <a:effectLst/>
                <a:ea typeface="Times New Roman" panose="02020603050405020304" pitchFamily="18" charset="0"/>
              </a:rPr>
              <a:t>Datacamp</a:t>
            </a:r>
            <a:r>
              <a:rPr lang="en-US" i="1" dirty="0">
                <a:effectLst/>
                <a:ea typeface="Times New Roman" panose="02020603050405020304" pitchFamily="18" charset="0"/>
              </a:rPr>
              <a:t> </a:t>
            </a:r>
          </a:p>
          <a:p>
            <a:pPr marL="342900" marR="0" lvl="0" indent="-342900">
              <a:spcBef>
                <a:spcPts val="0"/>
              </a:spcBef>
              <a:spcAft>
                <a:spcPts val="0"/>
              </a:spcAft>
              <a:buFont typeface="+mj-lt"/>
              <a:buAutoNum type="arabicPeriod"/>
              <a:tabLst>
                <a:tab pos="457200" algn="l"/>
              </a:tabLst>
            </a:pPr>
            <a:r>
              <a:rPr lang="en-US" i="1" dirty="0">
                <a:ea typeface="Times New Roman" panose="02020603050405020304" pitchFamily="18" charset="0"/>
              </a:rPr>
              <a:t>Introduction to Deep Learning in Python</a:t>
            </a:r>
            <a:endParaRPr lang="en-US" i="1" dirty="0">
              <a:effectLst/>
              <a:ea typeface="Times New Roman" panose="02020603050405020304" pitchFamily="18" charset="0"/>
            </a:endParaRPr>
          </a:p>
          <a:p>
            <a:r>
              <a:rPr lang="en-US" dirty="0">
                <a:ea typeface="Calibri" panose="020F0502020204030204" pitchFamily="34" charset="0"/>
                <a:cs typeface="Times New Roman" panose="02020603050405020304" pitchFamily="18" charset="0"/>
              </a:rPr>
              <a:t>3</a:t>
            </a:r>
            <a:r>
              <a:rPr lang="en-US" b="1" dirty="0">
                <a:ea typeface="Calibri" panose="020F0502020204030204" pitchFamily="34" charset="0"/>
                <a:cs typeface="Times New Roman" panose="02020603050405020304" pitchFamily="18" charset="0"/>
              </a:rPr>
              <a:t>. </a:t>
            </a:r>
            <a:r>
              <a:rPr lang="en-US" dirty="0">
                <a:ea typeface="Calibri" panose="020F0502020204030204" pitchFamily="34" charset="0"/>
                <a:cs typeface="Times New Roman" panose="02020603050405020304" pitchFamily="18" charset="0"/>
              </a:rPr>
              <a:t>TS in Python 5 Chapters on this link:</a:t>
            </a:r>
          </a:p>
          <a:p>
            <a:r>
              <a:rPr lang="en-US" dirty="0">
                <a:ea typeface="Calibri" panose="020F0502020204030204" pitchFamily="34" charset="0"/>
                <a:cs typeface="Times New Roman" panose="02020603050405020304" pitchFamily="18" charset="0"/>
                <a:hlinkClick r:id="rId3"/>
              </a:rPr>
              <a:t>https://app.datacamp.com/learn/courses/time-series-analysis-in-python</a:t>
            </a:r>
            <a:endParaRPr lang="en-US" dirty="0">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dirty="0">
                <a:ea typeface="Calibri" panose="020F0502020204030204" pitchFamily="34" charset="0"/>
                <a:cs typeface="Times New Roman" panose="02020603050405020304" pitchFamily="18" charset="0"/>
              </a:rPr>
              <a:t>4. Introduction to TensorFlow in Python</a:t>
            </a:r>
          </a:p>
          <a:p>
            <a:pPr marR="0">
              <a:lnSpc>
                <a:spcPct val="107000"/>
              </a:lnSpc>
              <a:spcBef>
                <a:spcPts val="0"/>
              </a:spcBef>
              <a:spcAft>
                <a:spcPts val="0"/>
              </a:spcAft>
            </a:pPr>
            <a:r>
              <a:rPr lang="en-US" dirty="0">
                <a:effectLst/>
                <a:ea typeface="Calibri" panose="020F0502020204030204" pitchFamily="34" charset="0"/>
                <a:cs typeface="Times New Roman" panose="02020603050405020304" pitchFamily="18" charset="0"/>
              </a:rPr>
              <a:t>5. Building Chatbots in Python</a:t>
            </a:r>
          </a:p>
          <a:p>
            <a:pPr marL="342900" marR="0" lvl="0" indent="-342900">
              <a:spcBef>
                <a:spcPts val="0"/>
              </a:spcBef>
              <a:spcAft>
                <a:spcPts val="0"/>
              </a:spcAft>
              <a:buFont typeface="+mj-lt"/>
              <a:buAutoNum type="arabicPeriod"/>
              <a:tabLst>
                <a:tab pos="457200" algn="l"/>
              </a:tabLst>
            </a:pPr>
            <a:r>
              <a:rPr lang="en-US" dirty="0">
                <a:effectLst/>
                <a:ea typeface="Calibri" panose="020F0502020204030204" pitchFamily="34" charset="0"/>
              </a:rPr>
              <a:t>Instructor-Made Videos – in Course Announcements</a:t>
            </a:r>
          </a:p>
          <a:p>
            <a:pPr marL="342900" marR="0" lvl="0" indent="-342900">
              <a:spcBef>
                <a:spcPts val="0"/>
              </a:spcBef>
              <a:spcAft>
                <a:spcPts val="0"/>
              </a:spcAft>
              <a:buFont typeface="+mj-lt"/>
              <a:buAutoNum type="arabicPeriod"/>
              <a:tabLst>
                <a:tab pos="457200" algn="l"/>
              </a:tabLst>
            </a:pPr>
            <a:r>
              <a:rPr lang="en-US" dirty="0">
                <a:ea typeface="Calibri" panose="020F0502020204030204" pitchFamily="34" charset="0"/>
              </a:rPr>
              <a:t>Cohort PowerPoint – Course Chatter &amp; Course Announcement</a:t>
            </a:r>
          </a:p>
          <a:p>
            <a:pPr marL="342900" marR="0" lvl="0" indent="-342900">
              <a:spcBef>
                <a:spcPts val="0"/>
              </a:spcBef>
              <a:spcAft>
                <a:spcPts val="0"/>
              </a:spcAft>
              <a:buFont typeface="+mj-lt"/>
              <a:buAutoNum type="arabicPeriod"/>
              <a:tabLst>
                <a:tab pos="457200" algn="l"/>
              </a:tabLst>
            </a:pPr>
            <a:r>
              <a:rPr lang="en-US" dirty="0">
                <a:effectLst/>
                <a:ea typeface="Calibri" panose="020F0502020204030204" pitchFamily="34" charset="0"/>
              </a:rPr>
              <a:t>How to install </a:t>
            </a:r>
            <a:r>
              <a:rPr lang="en-US" dirty="0" err="1">
                <a:effectLst/>
                <a:ea typeface="Calibri" panose="020F0502020204030204" pitchFamily="34" charset="0"/>
              </a:rPr>
              <a:t>Tensorflow</a:t>
            </a:r>
            <a:r>
              <a:rPr lang="en-US" dirty="0">
                <a:effectLst/>
                <a:ea typeface="Calibri" panose="020F0502020204030204" pitchFamily="34" charset="0"/>
              </a:rPr>
              <a:t> in Pytho</a:t>
            </a:r>
            <a:r>
              <a:rPr lang="en-US" dirty="0">
                <a:ea typeface="Calibri" panose="020F0502020204030204" pitchFamily="34" charset="0"/>
              </a:rPr>
              <a:t>n – Course Announcement</a:t>
            </a:r>
            <a:endParaRPr lang="en-US" dirty="0">
              <a:effectLs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9E56CE7-9E91-4706-FC93-26526BA9066E}"/>
              </a:ext>
            </a:extLst>
          </p:cNvPr>
          <p:cNvSpPr txBox="1"/>
          <p:nvPr/>
        </p:nvSpPr>
        <p:spPr>
          <a:xfrm>
            <a:off x="8656320" y="5770560"/>
            <a:ext cx="3535680" cy="671915"/>
          </a:xfrm>
          <a:prstGeom prst="rect">
            <a:avLst/>
          </a:prstGeom>
          <a:solidFill>
            <a:schemeClr val="accent3">
              <a:lumMod val="20000"/>
              <a:lumOff val="80000"/>
            </a:schemeClr>
          </a:solidFill>
        </p:spPr>
        <p:txBody>
          <a:bodyPr wrap="square">
            <a:spAutoFit/>
          </a:bodyPr>
          <a:lstStyle/>
          <a:p>
            <a:pPr marR="0">
              <a:lnSpc>
                <a:spcPct val="107000"/>
              </a:lnSpc>
              <a:spcBef>
                <a:spcPts val="0"/>
              </a:spcBef>
              <a:spcAft>
                <a:spcPts val="0"/>
              </a:spcAft>
            </a:pPr>
            <a:r>
              <a:rPr lang="en-US" b="1" dirty="0">
                <a:solidFill>
                  <a:srgbClr val="0070C0"/>
                </a:solidFill>
                <a:ea typeface="Calibri" panose="020F0502020204030204" pitchFamily="34" charset="0"/>
                <a:cs typeface="Times New Roman" panose="02020603050405020304" pitchFamily="18" charset="0"/>
              </a:rPr>
              <a:t>Instructor-provided resources are in the Course Announcement</a:t>
            </a:r>
            <a:endParaRPr lang="en-US" b="1" dirty="0">
              <a:solidFill>
                <a:srgbClr val="0070C0"/>
              </a:solidFill>
              <a:effectLst/>
              <a:ea typeface="Calibri" panose="020F0502020204030204" pitchFamily="34" charset="0"/>
            </a:endParaRPr>
          </a:p>
        </p:txBody>
      </p:sp>
    </p:spTree>
    <p:extLst>
      <p:ext uri="{BB962C8B-B14F-4D97-AF65-F5344CB8AC3E}">
        <p14:creationId xmlns:p14="http://schemas.microsoft.com/office/powerpoint/2010/main" val="1442536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541539" y="153594"/>
            <a:ext cx="11274640" cy="3539430"/>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Lato"/>
                <a:ea typeface="+mn-ea"/>
                <a:cs typeface="+mn-cs"/>
              </a:rPr>
              <a:t>Part IV:  Model Identification and Analysis</a:t>
            </a: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Lato"/>
                <a:ea typeface="+mn-ea"/>
                <a:cs typeface="+mn-cs"/>
              </a:rPr>
              <a:t>D</a:t>
            </a:r>
            <a:r>
              <a:rPr kumimoji="0" lang="en-US" sz="2000" b="0" i="0" u="none" strike="noStrike" kern="1200" cap="none" spc="0" normalizeH="0" baseline="0" noProof="0" dirty="0">
                <a:ln>
                  <a:noFill/>
                </a:ln>
                <a:solidFill>
                  <a:srgbClr val="333333"/>
                </a:solidFill>
                <a:effectLst/>
                <a:uLnTx/>
                <a:uFillTx/>
                <a:latin typeface="Lato"/>
                <a:ea typeface="+mn-ea"/>
                <a:cs typeface="+mn-cs"/>
              </a:rPr>
              <a:t>.  </a:t>
            </a:r>
            <a:r>
              <a:rPr kumimoji="0" lang="en-US" sz="2000" b="0" i="0" u="none" strike="noStrike" kern="1200" cap="none" spc="0" normalizeH="0" baseline="0" noProof="0" dirty="0">
                <a:ln>
                  <a:noFill/>
                </a:ln>
                <a:solidFill>
                  <a:srgbClr val="333333"/>
                </a:solidFill>
                <a:effectLst/>
                <a:uLnTx/>
                <a:uFillTx/>
                <a:latin typeface="inherit"/>
              </a:rPr>
              <a:t>Analyze the time series dataset by doing the following:</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inherit"/>
              </a:rPr>
              <a:t>1.  Report the annotated findings with visualizations of your data analysis, including the following elements: </a:t>
            </a:r>
            <a:r>
              <a:rPr kumimoji="0" lang="en-US" b="0" i="0" u="none" strike="noStrike" kern="1200" cap="none" spc="0" normalizeH="0" baseline="0" noProof="0" dirty="0">
                <a:ln>
                  <a:noFill/>
                </a:ln>
                <a:solidFill>
                  <a:srgbClr val="0070C0"/>
                </a:solidFill>
                <a:effectLst/>
                <a:uLnTx/>
                <a:uFillTx/>
                <a:latin typeface="inherit"/>
              </a:rPr>
              <a:t>Annotation means adding notes, legends, captions, and labels to your </a:t>
            </a:r>
            <a:r>
              <a:rPr lang="en-US" dirty="0">
                <a:solidFill>
                  <a:srgbClr val="0070C0"/>
                </a:solidFill>
                <a:latin typeface="inherit"/>
              </a:rPr>
              <a:t>graphs </a:t>
            </a:r>
            <a:r>
              <a:rPr kumimoji="0" lang="en-US" b="0" i="0" u="none" strike="noStrike" kern="1200" cap="none" spc="0" normalizeH="0" baseline="0" noProof="0" dirty="0">
                <a:ln>
                  <a:noFill/>
                </a:ln>
                <a:solidFill>
                  <a:srgbClr val="0070C0"/>
                </a:solidFill>
                <a:effectLst/>
                <a:uLnTx/>
                <a:uFillTx/>
                <a:latin typeface="inherit"/>
              </a:rPr>
              <a:t>and charts to help explain them</a:t>
            </a:r>
            <a:r>
              <a:rPr kumimoji="0" lang="en-US" sz="2000" b="0" i="0" u="none" strike="noStrike" kern="1200" cap="none" spc="0" normalizeH="0" baseline="0" noProof="0" dirty="0">
                <a:ln>
                  <a:noFill/>
                </a:ln>
                <a:solidFill>
                  <a:srgbClr val="333333"/>
                </a:solidFill>
                <a:effectLst/>
                <a:uLnTx/>
                <a:uFillTx/>
                <a:latin typeface="Lato"/>
                <a:ea typeface="+mn-ea"/>
                <a:cs typeface="+mn-cs"/>
              </a:rPr>
              <a:t>. </a:t>
            </a:r>
          </a:p>
          <a:p>
            <a:pPr marL="457200" marR="0" lvl="0" algn="l" defTabSz="457200" rtl="0" eaLnBrk="1" fontAlgn="base"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fontAlgn="base">
              <a:defRPr/>
            </a:pPr>
            <a:r>
              <a:rPr kumimoji="0" lang="en-US" sz="1600" b="1" i="0" u="none" strike="noStrike" kern="1200" cap="none" spc="0" normalizeH="0" baseline="0" noProof="0" dirty="0">
                <a:ln>
                  <a:noFill/>
                </a:ln>
                <a:solidFill>
                  <a:srgbClr val="C00000"/>
                </a:solidFill>
                <a:effectLst/>
                <a:uLnTx/>
                <a:uFillTx/>
                <a:latin typeface="Inherit"/>
              </a:rPr>
              <a:t>D1a.</a:t>
            </a:r>
            <a:r>
              <a:rPr kumimoji="0" lang="en-US" sz="1600" b="0" i="0" u="none" strike="noStrike" kern="1200" cap="none" spc="0" normalizeH="0" baseline="0" noProof="0" dirty="0">
                <a:ln>
                  <a:noFill/>
                </a:ln>
                <a:solidFill>
                  <a:srgbClr val="333333"/>
                </a:solidFill>
                <a:effectLst/>
                <a:uLnTx/>
                <a:uFillTx/>
                <a:latin typeface="Inherit"/>
              </a:rPr>
              <a:t> </a:t>
            </a:r>
            <a:r>
              <a:rPr kumimoji="0" lang="en-US" sz="1600" b="1" i="0" u="none" strike="noStrike" kern="1200" cap="none" spc="0" normalizeH="0" baseline="0" noProof="0" dirty="0">
                <a:ln>
                  <a:noFill/>
                </a:ln>
                <a:solidFill>
                  <a:srgbClr val="333333"/>
                </a:solidFill>
                <a:effectLst/>
                <a:uLnTx/>
                <a:uFillTx/>
                <a:latin typeface="Inherit"/>
              </a:rPr>
              <a:t>Seasonality</a:t>
            </a:r>
            <a:r>
              <a:rPr kumimoji="0" lang="en-US" sz="1600" b="0" i="0" u="none" strike="noStrike" kern="1200" cap="none" spc="0" normalizeH="0" baseline="0" noProof="0" dirty="0">
                <a:ln>
                  <a:noFill/>
                </a:ln>
                <a:solidFill>
                  <a:srgbClr val="333333"/>
                </a:solidFill>
                <a:effectLst/>
                <a:uLnTx/>
                <a:uFillTx/>
                <a:latin typeface="Inherit"/>
              </a:rPr>
              <a:t>: the presence or lack of a seasonal component: </a:t>
            </a:r>
            <a:r>
              <a:rPr lang="en-US" sz="1600" b="1" dirty="0">
                <a:effectLst/>
                <a:latin typeface="Inherit"/>
                <a:ea typeface="Calibri" panose="020F0502020204030204" pitchFamily="34" charset="0"/>
                <a:cs typeface="Times New Roman" panose="02020603050405020304" pitchFamily="18" charset="0"/>
              </a:rPr>
              <a:t>Seasonality</a:t>
            </a:r>
            <a:r>
              <a:rPr lang="en-US" sz="1600" dirty="0">
                <a:effectLst/>
                <a:latin typeface="Inherit"/>
                <a:ea typeface="Calibri" panose="020F0502020204030204" pitchFamily="34" charset="0"/>
                <a:cs typeface="Times New Roman" panose="02020603050405020304" pitchFamily="18" charset="0"/>
              </a:rPr>
              <a:t> </a:t>
            </a:r>
            <a:r>
              <a:rPr lang="en-US" sz="1600" dirty="0">
                <a:latin typeface="Inherit"/>
                <a:ea typeface="Calibri" panose="020F0502020204030204" pitchFamily="34" charset="0"/>
                <a:cs typeface="Times New Roman" panose="02020603050405020304" pitchFamily="18" charset="0"/>
              </a:rPr>
              <a:t>refers to </a:t>
            </a:r>
            <a:r>
              <a:rPr lang="en-US" sz="1600" dirty="0">
                <a:solidFill>
                  <a:srgbClr val="333333"/>
                </a:solidFill>
                <a:effectLst/>
                <a:latin typeface="Inherit"/>
                <a:ea typeface="Calibri" panose="020F0502020204030204" pitchFamily="34" charset="0"/>
                <a:cs typeface="Calibri" panose="020F0502020204030204" pitchFamily="34" charset="0"/>
              </a:rPr>
              <a:t>cycles that repeat regularly over time as shown below. That circle can be daily, weekly, monthly, quarterly, yearly, etc. The cycle structure is considered seasonal if it repeats at the same frequency. </a:t>
            </a:r>
            <a:r>
              <a:rPr kumimoji="0" lang="en-US" sz="1600" b="0" i="0" u="none" strike="noStrike" kern="1200" cap="none" spc="0" normalizeH="0" baseline="0" noProof="0" dirty="0">
                <a:ln>
                  <a:noFill/>
                </a:ln>
                <a:solidFill>
                  <a:srgbClr val="0070C0"/>
                </a:solidFill>
                <a:effectLst/>
                <a:uLnTx/>
                <a:uFillTx/>
                <a:latin typeface="Inherit"/>
              </a:rPr>
              <a:t>Plot and display time series showing seasonal component.</a:t>
            </a:r>
          </a:p>
          <a:p>
            <a:pPr fontAlgn="base">
              <a:defRPr/>
            </a:pP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fontAlgn="base">
              <a:defRPr/>
            </a:pPr>
            <a:r>
              <a:rPr kumimoji="0" lang="en-US" b="0" i="0" u="none" strike="noStrike" kern="1200" cap="none" spc="0" normalizeH="0" baseline="0" noProof="0" dirty="0">
                <a:ln>
                  <a:noFill/>
                </a:ln>
                <a:solidFill>
                  <a:srgbClr val="333333"/>
                </a:solidFill>
                <a:effectLst/>
                <a:uLnTx/>
                <a:uFillTx/>
                <a:latin typeface="Lato"/>
                <a:ea typeface="+mn-ea"/>
                <a:cs typeface="+mn-cs"/>
              </a:rPr>
              <a:t>The x-axis captures the chronological progression (time) within each season, while the y-axis showcases the variable of interest.</a:t>
            </a:r>
          </a:p>
        </p:txBody>
      </p:sp>
      <p:pic>
        <p:nvPicPr>
          <p:cNvPr id="5" name="Picture 4" descr="Chart&#10;&#10;Description automatically generated">
            <a:extLst>
              <a:ext uri="{FF2B5EF4-FFF2-40B4-BE49-F238E27FC236}">
                <a16:creationId xmlns:a16="http://schemas.microsoft.com/office/drawing/2014/main" id="{4C48EF16-148B-412D-AD94-1747A2F8EE3F}"/>
              </a:ext>
            </a:extLst>
          </p:cNvPr>
          <p:cNvPicPr>
            <a:picLocks noChangeAspect="1"/>
          </p:cNvPicPr>
          <p:nvPr/>
        </p:nvPicPr>
        <p:blipFill>
          <a:blip r:embed="rId2"/>
          <a:stretch>
            <a:fillRect/>
          </a:stretch>
        </p:blipFill>
        <p:spPr>
          <a:xfrm>
            <a:off x="3184986" y="4168941"/>
            <a:ext cx="4241800" cy="2284769"/>
          </a:xfrm>
          <a:prstGeom prst="rect">
            <a:avLst/>
          </a:prstGeom>
        </p:spPr>
      </p:pic>
      <p:pic>
        <p:nvPicPr>
          <p:cNvPr id="6" name="Picture 5">
            <a:extLst>
              <a:ext uri="{FF2B5EF4-FFF2-40B4-BE49-F238E27FC236}">
                <a16:creationId xmlns:a16="http://schemas.microsoft.com/office/drawing/2014/main" id="{EB5C165A-98E4-48CE-9E2D-AB67F05A708C}"/>
              </a:ext>
            </a:extLst>
          </p:cNvPr>
          <p:cNvPicPr>
            <a:picLocks noChangeAspect="1"/>
          </p:cNvPicPr>
          <p:nvPr/>
        </p:nvPicPr>
        <p:blipFill>
          <a:blip r:embed="rId3"/>
          <a:stretch>
            <a:fillRect/>
          </a:stretch>
        </p:blipFill>
        <p:spPr>
          <a:xfrm>
            <a:off x="7522891" y="4110958"/>
            <a:ext cx="4127570" cy="2361023"/>
          </a:xfrm>
          <a:prstGeom prst="rect">
            <a:avLst/>
          </a:prstGeom>
        </p:spPr>
      </p:pic>
      <p:pic>
        <p:nvPicPr>
          <p:cNvPr id="4" name="Picture 3">
            <a:extLst>
              <a:ext uri="{FF2B5EF4-FFF2-40B4-BE49-F238E27FC236}">
                <a16:creationId xmlns:a16="http://schemas.microsoft.com/office/drawing/2014/main" id="{77C842D6-5C78-4A48-A911-DF0793997BBC}"/>
              </a:ext>
            </a:extLst>
          </p:cNvPr>
          <p:cNvPicPr>
            <a:picLocks noChangeAspect="1"/>
          </p:cNvPicPr>
          <p:nvPr/>
        </p:nvPicPr>
        <p:blipFill>
          <a:blip r:embed="rId4"/>
          <a:stretch>
            <a:fillRect/>
          </a:stretch>
        </p:blipFill>
        <p:spPr>
          <a:xfrm>
            <a:off x="407430" y="4705748"/>
            <a:ext cx="2354762" cy="755714"/>
          </a:xfrm>
          <a:prstGeom prst="rect">
            <a:avLst/>
          </a:prstGeom>
        </p:spPr>
      </p:pic>
    </p:spTree>
    <p:extLst>
      <p:ext uri="{BB962C8B-B14F-4D97-AF65-F5344CB8AC3E}">
        <p14:creationId xmlns:p14="http://schemas.microsoft.com/office/powerpoint/2010/main" val="418968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5C7B16-C2D1-479C-8182-955C154AC13E}"/>
              </a:ext>
            </a:extLst>
          </p:cNvPr>
          <p:cNvSpPr txBox="1"/>
          <p:nvPr/>
        </p:nvSpPr>
        <p:spPr>
          <a:xfrm>
            <a:off x="759040" y="727008"/>
            <a:ext cx="10621264" cy="5355312"/>
          </a:xfrm>
          <a:prstGeom prst="rect">
            <a:avLst/>
          </a:prstGeom>
          <a:noFill/>
        </p:spPr>
        <p:txBody>
          <a:bodyPr wrap="square">
            <a:spAutoFit/>
          </a:bodyPr>
          <a:lstStyle/>
          <a:p>
            <a:pPr marL="457200" marR="0" lvl="0" algn="l" defTabSz="457200" rtl="0" eaLnBrk="1" fontAlgn="base"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D1b</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1" i="0" u="none" strike="noStrike" kern="1200" cap="none" spc="0" normalizeH="0" baseline="0" noProof="0" dirty="0">
                <a:ln>
                  <a:noFill/>
                </a:ln>
                <a:solidFill>
                  <a:srgbClr val="C00000"/>
                </a:solidFill>
                <a:effectLst/>
                <a:uLnTx/>
                <a:uFillTx/>
                <a:latin typeface="Lato"/>
                <a:ea typeface="+mn-ea"/>
                <a:cs typeface="+mn-cs"/>
              </a:rPr>
              <a:t>Trends.</a:t>
            </a:r>
            <a:r>
              <a:rPr kumimoji="0" lang="en-US" sz="1800" b="0" i="0" u="none" strike="noStrike" kern="1200" cap="none" spc="0" normalizeH="0" baseline="0" noProof="0" dirty="0">
                <a:ln>
                  <a:noFill/>
                </a:ln>
                <a:solidFill>
                  <a:srgbClr val="333333"/>
                </a:solidFill>
                <a:effectLst/>
                <a:uLnTx/>
                <a:uFillTx/>
                <a:latin typeface="Lato"/>
                <a:ea typeface="+mn-ea"/>
                <a:cs typeface="+mn-cs"/>
              </a:rPr>
              <a:t> The trend of a time series can be determined by analyzing the overall direction of the series over a period. It can be upward or downward. </a:t>
            </a:r>
          </a:p>
          <a:p>
            <a:pPr marL="457200" fontAlgn="base">
              <a:defRPr/>
            </a:pPr>
            <a:endParaRPr kumimoji="0" lang="en-US" sz="1800" b="0" i="0" u="none" strike="noStrike" kern="1200" cap="none" spc="0" normalizeH="0" baseline="0" noProof="0" dirty="0">
              <a:ln>
                <a:noFill/>
              </a:ln>
              <a:solidFill>
                <a:srgbClr val="0070C0"/>
              </a:solidFill>
              <a:effectLst/>
              <a:uLnTx/>
              <a:uFillTx/>
              <a:latin typeface="Lato"/>
              <a:ea typeface="+mn-ea"/>
              <a:cs typeface="+mn-cs"/>
            </a:endParaRPr>
          </a:p>
          <a:p>
            <a:pPr marL="457200" fontAlgn="base">
              <a:defRPr/>
            </a:pPr>
            <a:r>
              <a:rPr kumimoji="0" lang="en-US" sz="1800" b="0" i="0" u="none" strike="noStrike" kern="1200" cap="none" spc="0" normalizeH="0" baseline="0" noProof="0" dirty="0">
                <a:ln>
                  <a:noFill/>
                </a:ln>
                <a:solidFill>
                  <a:srgbClr val="0070C0"/>
                </a:solidFill>
                <a:effectLst/>
                <a:uLnTx/>
                <a:uFillTx/>
                <a:latin typeface="Lato"/>
                <a:ea typeface="+mn-ea"/>
                <a:cs typeface="+mn-cs"/>
              </a:rPr>
              <a:t>Plot and display time series showing Trend component</a:t>
            </a:r>
          </a:p>
          <a:p>
            <a:pPr marL="457200" marR="0" lvl="0" algn="l" defTabSz="457200" rtl="0" eaLnBrk="1" fontAlgn="base"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r>
              <a:rPr kumimoji="0" lang="en-US" sz="1800" b="0" i="0" u="none" strike="noStrike" kern="1200" cap="none" spc="0" normalizeH="0" baseline="0" noProof="0" dirty="0" err="1">
                <a:ln>
                  <a:noFill/>
                </a:ln>
                <a:solidFill>
                  <a:srgbClr val="333333"/>
                </a:solidFill>
                <a:effectLst/>
                <a:uLnTx/>
                <a:uFillTx/>
                <a:latin typeface="Lato"/>
                <a:ea typeface="+mn-ea"/>
                <a:cs typeface="+mn-cs"/>
              </a:rPr>
              <a:t>Result.trend.plot</a:t>
            </a:r>
            <a:r>
              <a:rPr kumimoji="0" lang="en-US" sz="1800" b="0" i="0" u="none" strike="noStrike" kern="1200" cap="none" spc="0" normalizeH="0" baseline="0" noProof="0" dirty="0">
                <a:ln>
                  <a:noFill/>
                </a:ln>
                <a:solidFill>
                  <a:srgbClr val="333333"/>
                </a:solidFill>
                <a:effectLst/>
                <a:uLnTx/>
                <a:uFillTx/>
                <a:latin typeface="Lato"/>
                <a:ea typeface="+mn-ea"/>
                <a:cs typeface="+mn-cs"/>
              </a:rPr>
              <a:t>()</a:t>
            </a:r>
          </a:p>
          <a:p>
            <a:pPr marL="457200" marR="0" lvl="0" algn="l" defTabSz="457200" rtl="0" eaLnBrk="1" fontAlgn="base"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p:txBody>
      </p:sp>
      <p:pic>
        <p:nvPicPr>
          <p:cNvPr id="5" name="Picture 4">
            <a:extLst>
              <a:ext uri="{FF2B5EF4-FFF2-40B4-BE49-F238E27FC236}">
                <a16:creationId xmlns:a16="http://schemas.microsoft.com/office/drawing/2014/main" id="{94051AAC-41FA-4FF4-8E28-0C737A763A13}"/>
              </a:ext>
            </a:extLst>
          </p:cNvPr>
          <p:cNvPicPr>
            <a:picLocks noChangeAspect="1"/>
          </p:cNvPicPr>
          <p:nvPr/>
        </p:nvPicPr>
        <p:blipFill>
          <a:blip r:embed="rId2"/>
          <a:stretch>
            <a:fillRect/>
          </a:stretch>
        </p:blipFill>
        <p:spPr>
          <a:xfrm>
            <a:off x="937982" y="2441452"/>
            <a:ext cx="4740138" cy="2899327"/>
          </a:xfrm>
          <a:prstGeom prst="rect">
            <a:avLst/>
          </a:prstGeom>
        </p:spPr>
      </p:pic>
      <p:pic>
        <p:nvPicPr>
          <p:cNvPr id="7" name="Picture 6">
            <a:extLst>
              <a:ext uri="{FF2B5EF4-FFF2-40B4-BE49-F238E27FC236}">
                <a16:creationId xmlns:a16="http://schemas.microsoft.com/office/drawing/2014/main" id="{98EF816A-6116-4B29-94FD-08CC98071A1D}"/>
              </a:ext>
            </a:extLst>
          </p:cNvPr>
          <p:cNvPicPr>
            <a:picLocks noChangeAspect="1"/>
          </p:cNvPicPr>
          <p:nvPr/>
        </p:nvPicPr>
        <p:blipFill>
          <a:blip r:embed="rId3"/>
          <a:stretch>
            <a:fillRect/>
          </a:stretch>
        </p:blipFill>
        <p:spPr>
          <a:xfrm>
            <a:off x="6096000" y="2184952"/>
            <a:ext cx="4740138" cy="3067050"/>
          </a:xfrm>
          <a:prstGeom prst="rect">
            <a:avLst/>
          </a:prstGeom>
        </p:spPr>
      </p:pic>
    </p:spTree>
    <p:extLst>
      <p:ext uri="{BB962C8B-B14F-4D97-AF65-F5344CB8AC3E}">
        <p14:creationId xmlns:p14="http://schemas.microsoft.com/office/powerpoint/2010/main" val="2076126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EF22F5-BDF7-424E-B6EE-DA2A92BFE75A}"/>
              </a:ext>
            </a:extLst>
          </p:cNvPr>
          <p:cNvSpPr txBox="1"/>
          <p:nvPr/>
        </p:nvSpPr>
        <p:spPr>
          <a:xfrm>
            <a:off x="1780708" y="457823"/>
            <a:ext cx="9380628" cy="5446684"/>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solidFill>
                  <a:srgbClr val="0070C0"/>
                </a:solidFill>
                <a:effectLst/>
                <a:latin typeface="inherit"/>
                <a:ea typeface="Calibri" panose="020F0502020204030204" pitchFamily="34" charset="0"/>
                <a:cs typeface="Times New Roman" panose="02020603050405020304" pitchFamily="18" charset="0"/>
              </a:rPr>
              <a:t>Seasonality and Trend Plots in R</a:t>
            </a:r>
            <a:endParaRPr lang="en-US" sz="2000" dirty="0">
              <a:solidFill>
                <a:srgbClr val="0070C0"/>
              </a:solidFill>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b="1"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Seasonality: Using decomposition to detect seasonality in the original dataset</a:t>
            </a:r>
            <a:r>
              <a:rPr lang="en-US" dirty="0">
                <a:effectLst/>
                <a:latin typeface="inherit"/>
                <a:ea typeface="Calibri" panose="020F0502020204030204" pitchFamily="34" charset="0"/>
                <a:cs typeface="Times New Roman" panose="02020603050405020304" pitchFamily="18" charset="0"/>
              </a:rPr>
              <a:t> </a:t>
            </a:r>
          </a:p>
          <a:p>
            <a:pPr>
              <a:lnSpc>
                <a:spcPct val="107000"/>
              </a:lnSpc>
            </a:pPr>
            <a:r>
              <a:rPr lang="en-US" dirty="0" err="1">
                <a:effectLst/>
                <a:latin typeface="inherit"/>
                <a:ea typeface="Calibri" panose="020F0502020204030204" pitchFamily="34" charset="0"/>
                <a:cs typeface="Times New Roman" panose="02020603050405020304" pitchFamily="18" charset="0"/>
              </a:rPr>
              <a:t>tsdata</a:t>
            </a:r>
            <a:r>
              <a:rPr lang="en-US" dirty="0">
                <a:effectLst/>
                <a:latin typeface="inherit"/>
                <a:ea typeface="Calibri" panose="020F0502020204030204" pitchFamily="34" charset="0"/>
                <a:cs typeface="Times New Roman" panose="02020603050405020304" pitchFamily="18" charset="0"/>
              </a:rPr>
              <a:t> &lt;- </a:t>
            </a:r>
            <a:r>
              <a:rPr lang="en-US" dirty="0" err="1">
                <a:effectLst/>
                <a:latin typeface="inherit"/>
                <a:ea typeface="Calibri" panose="020F0502020204030204" pitchFamily="34" charset="0"/>
                <a:cs typeface="Times New Roman" panose="02020603050405020304" pitchFamily="18" charset="0"/>
              </a:rPr>
              <a:t>ts</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data$Revenue</a:t>
            </a:r>
            <a:r>
              <a:rPr lang="en-US" dirty="0">
                <a:effectLst/>
                <a:latin typeface="inherit"/>
                <a:ea typeface="Calibri" panose="020F0502020204030204" pitchFamily="34" charset="0"/>
                <a:cs typeface="Times New Roman" panose="02020603050405020304" pitchFamily="18" charset="0"/>
              </a:rPr>
              <a:t>, frequency = 30) ## </a:t>
            </a:r>
            <a:r>
              <a:rPr lang="en-US" sz="1800" dirty="0">
                <a:effectLst/>
                <a:latin typeface="Calibri" panose="020F0502020204030204" pitchFamily="34" charset="0"/>
                <a:ea typeface="Calibri" panose="020F0502020204030204" pitchFamily="34" charset="0"/>
                <a:cs typeface="Times New Roman" panose="02020603050405020304" pitchFamily="18" charset="0"/>
              </a:rPr>
              <a:t>Seasonality has 30 days of cyclicality or frequency (repeating pattern for a 30-day fixed period).</a:t>
            </a:r>
          </a:p>
          <a:p>
            <a:pPr>
              <a:lnSpc>
                <a:spcPct val="107000"/>
              </a:lnSpc>
            </a:pPr>
            <a:endParaRPr kumimoji="0" lang="en-US" b="0" i="0" u="none" strike="noStrike" kern="1200" cap="none" spc="0" normalizeH="0" baseline="0" noProof="0" dirty="0">
              <a:ln>
                <a:noFill/>
              </a:ln>
              <a:solidFill>
                <a:srgbClr val="333333"/>
              </a:solidFill>
              <a:effectLst/>
              <a:uLnTx/>
              <a:uFillTx/>
              <a:latin typeface="Lato"/>
              <a:ea typeface="+mn-ea"/>
              <a:cs typeface="+mn-cs"/>
            </a:endParaRPr>
          </a:p>
          <a:p>
            <a:pPr>
              <a:lnSpc>
                <a:spcPct val="107000"/>
              </a:lnSpc>
            </a:pPr>
            <a:r>
              <a:rPr kumimoji="0" lang="en-US" b="0" i="0" u="none" strike="noStrike" kern="1200" cap="none" spc="0" normalizeH="0" baseline="0" noProof="0" dirty="0">
                <a:ln>
                  <a:noFill/>
                </a:ln>
                <a:solidFill>
                  <a:srgbClr val="333333"/>
                </a:solidFill>
                <a:effectLst/>
                <a:uLnTx/>
                <a:uFillTx/>
                <a:latin typeface="Lato"/>
                <a:ea typeface="+mn-ea"/>
                <a:cs typeface="+mn-cs"/>
              </a:rPr>
              <a:t>The x-axis captures the chronological progression (time) within each season, while the y-axis showcases the variable of interest.</a:t>
            </a:r>
          </a:p>
          <a:p>
            <a:pPr>
              <a:lnSpc>
                <a:spcPct val="107000"/>
              </a:lnSpc>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dataDecomp</a:t>
            </a:r>
            <a:r>
              <a:rPr lang="en-US" dirty="0">
                <a:effectLst/>
                <a:latin typeface="inherit"/>
                <a:ea typeface="Calibri" panose="020F0502020204030204" pitchFamily="34" charset="0"/>
                <a:cs typeface="Times New Roman" panose="02020603050405020304" pitchFamily="18" charset="0"/>
              </a:rPr>
              <a:t> &lt;- decompose(</a:t>
            </a:r>
            <a:r>
              <a:rPr lang="en-US" dirty="0" err="1">
                <a:effectLst/>
                <a:latin typeface="inherit"/>
                <a:ea typeface="Calibri" panose="020F0502020204030204" pitchFamily="34" charset="0"/>
                <a:cs typeface="Times New Roman" panose="02020603050405020304" pitchFamily="18" charset="0"/>
              </a:rPr>
              <a:t>tsdata</a:t>
            </a:r>
            <a:r>
              <a:rPr lang="en-US"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plot(</a:t>
            </a:r>
            <a:r>
              <a:rPr lang="en-US" dirty="0" err="1">
                <a:effectLst/>
                <a:latin typeface="inherit"/>
                <a:ea typeface="Calibri" panose="020F0502020204030204" pitchFamily="34" charset="0"/>
                <a:cs typeface="Times New Roman" panose="02020603050405020304" pitchFamily="18" charset="0"/>
              </a:rPr>
              <a:t>dataDecomp$seasonal</a:t>
            </a:r>
            <a:r>
              <a:rPr lang="en-US" dirty="0">
                <a:effectLst/>
                <a:latin typeface="inherit"/>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Trend: Using decomposition to detect trends in the original dataset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tsdata</a:t>
            </a:r>
            <a:r>
              <a:rPr lang="en-US" dirty="0">
                <a:effectLst/>
                <a:latin typeface="inherit"/>
                <a:ea typeface="Calibri" panose="020F0502020204030204" pitchFamily="34" charset="0"/>
                <a:cs typeface="Times New Roman" panose="02020603050405020304" pitchFamily="18" charset="0"/>
              </a:rPr>
              <a:t> &lt;- </a:t>
            </a:r>
            <a:r>
              <a:rPr lang="en-US" dirty="0" err="1">
                <a:effectLst/>
                <a:latin typeface="inherit"/>
                <a:ea typeface="Calibri" panose="020F0502020204030204" pitchFamily="34" charset="0"/>
                <a:cs typeface="Times New Roman" panose="02020603050405020304" pitchFamily="18" charset="0"/>
              </a:rPr>
              <a:t>ts</a:t>
            </a:r>
            <a:r>
              <a:rPr lang="en-US" dirty="0">
                <a:effectLst/>
                <a:latin typeface="inherit"/>
                <a:ea typeface="Calibri" panose="020F0502020204030204" pitchFamily="34" charset="0"/>
                <a:cs typeface="Times New Roman" panose="02020603050405020304" pitchFamily="18" charset="0"/>
              </a:rPr>
              <a:t>(</a:t>
            </a:r>
            <a:r>
              <a:rPr lang="en-US" dirty="0" err="1">
                <a:effectLst/>
                <a:latin typeface="inherit"/>
                <a:ea typeface="Calibri" panose="020F0502020204030204" pitchFamily="34" charset="0"/>
                <a:cs typeface="Times New Roman" panose="02020603050405020304" pitchFamily="18" charset="0"/>
              </a:rPr>
              <a:t>data$Revenue</a:t>
            </a:r>
            <a:r>
              <a:rPr lang="en-US" dirty="0">
                <a:effectLst/>
                <a:latin typeface="inherit"/>
                <a:ea typeface="Calibri" panose="020F0502020204030204" pitchFamily="34" charset="0"/>
                <a:cs typeface="Times New Roman" panose="02020603050405020304" pitchFamily="18" charset="0"/>
              </a:rPr>
              <a:t>, frequency = 30) </a:t>
            </a:r>
          </a:p>
          <a:p>
            <a:pPr marL="0" marR="0">
              <a:lnSpc>
                <a:spcPct val="107000"/>
              </a:lnSpc>
              <a:spcBef>
                <a:spcPts val="0"/>
              </a:spcBef>
              <a:spcAft>
                <a:spcPts val="0"/>
              </a:spcAft>
            </a:pPr>
            <a:r>
              <a:rPr lang="en-US" dirty="0" err="1">
                <a:effectLst/>
                <a:latin typeface="inherit"/>
                <a:ea typeface="Calibri" panose="020F0502020204030204" pitchFamily="34" charset="0"/>
                <a:cs typeface="Times New Roman" panose="02020603050405020304" pitchFamily="18" charset="0"/>
              </a:rPr>
              <a:t>dataDecomp</a:t>
            </a:r>
            <a:r>
              <a:rPr lang="en-US" dirty="0">
                <a:effectLst/>
                <a:latin typeface="inherit"/>
                <a:ea typeface="Calibri" panose="020F0502020204030204" pitchFamily="34" charset="0"/>
                <a:cs typeface="Times New Roman" panose="02020603050405020304" pitchFamily="18" charset="0"/>
              </a:rPr>
              <a:t> &lt;- decompose(</a:t>
            </a:r>
            <a:r>
              <a:rPr lang="en-US" dirty="0" err="1">
                <a:effectLst/>
                <a:latin typeface="inherit"/>
                <a:ea typeface="Calibri" panose="020F0502020204030204" pitchFamily="34" charset="0"/>
                <a:cs typeface="Times New Roman" panose="02020603050405020304" pitchFamily="18" charset="0"/>
              </a:rPr>
              <a:t>tsdata</a:t>
            </a:r>
            <a:r>
              <a:rPr lang="en-US"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dirty="0">
                <a:effectLst/>
                <a:latin typeface="inherit"/>
                <a:ea typeface="Calibri" panose="020F0502020204030204" pitchFamily="34" charset="0"/>
                <a:cs typeface="Times New Roman" panose="02020603050405020304" pitchFamily="18" charset="0"/>
              </a:rPr>
              <a:t>plot(</a:t>
            </a:r>
            <a:r>
              <a:rPr lang="en-US" dirty="0" err="1">
                <a:effectLst/>
                <a:latin typeface="inherit"/>
                <a:ea typeface="Calibri" panose="020F0502020204030204" pitchFamily="34" charset="0"/>
                <a:cs typeface="Times New Roman" panose="02020603050405020304" pitchFamily="18" charset="0"/>
              </a:rPr>
              <a:t>dataDecomp$trend</a:t>
            </a:r>
            <a:r>
              <a:rPr lang="en-US" dirty="0">
                <a:effectLst/>
                <a:latin typeface="inherit"/>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978904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372864" y="235453"/>
            <a:ext cx="5442009" cy="2862322"/>
          </a:xfrm>
          <a:prstGeom prst="rect">
            <a:avLst/>
          </a:prstGeom>
          <a:solidFill>
            <a:schemeClr val="bg1">
              <a:lumMod val="95000"/>
            </a:schemeClr>
          </a:solidFill>
        </p:spPr>
        <p:txBody>
          <a:bodyPr wrap="square">
            <a:spAutoFit/>
          </a:bodyPr>
          <a:lstStyle/>
          <a:p>
            <a:pPr marR="0" lvl="0" algn="l" defTabSz="457200" rtl="0" eaLnBrk="1" fontAlgn="base" latinLnBrk="0" hangingPunct="1">
              <a:buClrTx/>
              <a:buSzTx/>
              <a:tabLst/>
              <a:defRPr/>
            </a:pPr>
            <a:r>
              <a:rPr kumimoji="0" lang="en-US" b="1" i="0" u="none" strike="noStrike" kern="1200" cap="none" spc="0" normalizeH="0" baseline="0" noProof="0" dirty="0">
                <a:ln>
                  <a:noFill/>
                </a:ln>
                <a:solidFill>
                  <a:srgbClr val="C00000"/>
                </a:solidFill>
                <a:effectLst/>
                <a:uLnTx/>
                <a:uFillTx/>
                <a:latin typeface="inherit"/>
              </a:rPr>
              <a:t>D1c</a:t>
            </a:r>
            <a:r>
              <a:rPr kumimoji="0" lang="en-US" b="0" i="0" u="none" strike="noStrike" kern="1200" cap="none" spc="0" normalizeH="0" baseline="0" noProof="0" dirty="0">
                <a:ln>
                  <a:noFill/>
                </a:ln>
                <a:solidFill>
                  <a:srgbClr val="333333"/>
                </a:solidFill>
                <a:effectLst/>
                <a:uLnTx/>
                <a:uFillTx/>
                <a:latin typeface="inherit"/>
              </a:rPr>
              <a:t>. </a:t>
            </a:r>
            <a:r>
              <a:rPr lang="en-US" b="1" dirty="0">
                <a:solidFill>
                  <a:srgbClr val="333333"/>
                </a:solidFill>
                <a:latin typeface="inherit"/>
              </a:rPr>
              <a:t>A</a:t>
            </a:r>
            <a:r>
              <a:rPr kumimoji="0" lang="en-US" b="1" i="0" u="none" strike="noStrike" kern="1200" cap="none" spc="0" normalizeH="0" baseline="0" noProof="0" dirty="0" err="1">
                <a:ln>
                  <a:noFill/>
                </a:ln>
                <a:solidFill>
                  <a:srgbClr val="333333"/>
                </a:solidFill>
                <a:effectLst/>
                <a:uLnTx/>
                <a:uFillTx/>
                <a:latin typeface="inherit"/>
              </a:rPr>
              <a:t>uto</a:t>
            </a:r>
            <a:r>
              <a:rPr kumimoji="0" lang="en-US" b="1" i="0" u="none" strike="noStrike" kern="1200" cap="none" spc="0" normalizeH="0" baseline="0" noProof="0" dirty="0">
                <a:ln>
                  <a:noFill/>
                </a:ln>
                <a:solidFill>
                  <a:srgbClr val="333333"/>
                </a:solidFill>
                <a:effectLst/>
                <a:uLnTx/>
                <a:uFillTx/>
                <a:latin typeface="inherit"/>
              </a:rPr>
              <a:t> Correlation </a:t>
            </a:r>
            <a:r>
              <a:rPr lang="en-US" b="1" dirty="0">
                <a:solidFill>
                  <a:srgbClr val="333333"/>
                </a:solidFill>
                <a:latin typeface="inherit"/>
              </a:rPr>
              <a:t>F</a:t>
            </a:r>
            <a:r>
              <a:rPr kumimoji="0" lang="en-US" b="1" i="0" u="none" strike="noStrike" kern="1200" cap="none" spc="0" normalizeH="0" baseline="0" noProof="0" dirty="0">
                <a:ln>
                  <a:noFill/>
                </a:ln>
                <a:solidFill>
                  <a:srgbClr val="333333"/>
                </a:solidFill>
                <a:effectLst/>
                <a:uLnTx/>
                <a:uFillTx/>
                <a:latin typeface="inherit"/>
              </a:rPr>
              <a:t>unction - ACF</a:t>
            </a:r>
          </a:p>
          <a:p>
            <a:pPr indent="-285750" fontAlgn="base">
              <a:buFont typeface="Arial" panose="020B0604020202020204" pitchFamily="34" charset="0"/>
              <a:buChar char="•"/>
              <a:defRPr/>
            </a:pPr>
            <a:r>
              <a:rPr lang="en-US" b="1" dirty="0">
                <a:solidFill>
                  <a:srgbClr val="333333"/>
                </a:solidFill>
                <a:effectLst/>
                <a:latin typeface="inherit"/>
                <a:ea typeface="Calibri" panose="020F0502020204030204" pitchFamily="34" charset="0"/>
                <a:cs typeface="Times New Roman" panose="02020603050405020304" pitchFamily="18" charset="0"/>
              </a:rPr>
              <a:t>ACF</a:t>
            </a:r>
            <a:r>
              <a:rPr lang="en-US" b="1" dirty="0">
                <a:solidFill>
                  <a:srgbClr val="333333"/>
                </a:solidFill>
                <a:latin typeface="inherit"/>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describes the direct relationship between an observation and its given lag.  It </a:t>
            </a:r>
            <a:r>
              <a:rPr lang="en-US" dirty="0">
                <a:solidFill>
                  <a:srgbClr val="333333"/>
                </a:solidFill>
                <a:latin typeface="inherit"/>
                <a:ea typeface="Calibri" panose="020F0502020204030204" pitchFamily="34" charset="0"/>
                <a:cs typeface="Times New Roman" panose="02020603050405020304" pitchFamily="18" charset="0"/>
              </a:rPr>
              <a:t>shows how the data is correlating across periods. </a:t>
            </a:r>
          </a:p>
          <a:p>
            <a:pPr indent="-285750" fontAlgn="base">
              <a:buFont typeface="Arial" panose="020B0604020202020204" pitchFamily="34" charset="0"/>
              <a:buChar char="•"/>
              <a:defRPr/>
            </a:pPr>
            <a:r>
              <a:rPr lang="en-US" dirty="0">
                <a:solidFill>
                  <a:srgbClr val="333333"/>
                </a:solidFill>
                <a:latin typeface="inherit"/>
                <a:ea typeface="Calibri" panose="020F0502020204030204" pitchFamily="34" charset="0"/>
                <a:cs typeface="Times New Roman" panose="02020603050405020304" pitchFamily="18" charset="0"/>
              </a:rPr>
              <a:t>A value between 0 and 1, represents a positive correlation, and negative values would denote that the data is not correlated.</a:t>
            </a:r>
          </a:p>
          <a:p>
            <a:pPr indent="-285750" fontAlgn="base">
              <a:buFont typeface="Arial" panose="020B0604020202020204" pitchFamily="34" charset="0"/>
              <a:buChar char="•"/>
              <a:defRPr/>
            </a:pPr>
            <a:r>
              <a:rPr lang="en-US" dirty="0">
                <a:solidFill>
                  <a:srgbClr val="333333"/>
                </a:solidFill>
                <a:effectLst/>
                <a:latin typeface="inherit"/>
                <a:ea typeface="Calibri" panose="020F0502020204030204" pitchFamily="34" charset="0"/>
              </a:rPr>
              <a:t>The autocorrelation function at lag-1 is the correlation between a time series and the same time series offset by one step. </a:t>
            </a:r>
            <a:endParaRPr lang="en-US" dirty="0">
              <a:solidFill>
                <a:srgbClr val="333333"/>
              </a:solidFill>
              <a:latin typeface="inheri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EB7253E-E5E4-4399-9090-9D0D9C09FFBC}"/>
              </a:ext>
            </a:extLst>
          </p:cNvPr>
          <p:cNvPicPr>
            <a:picLocks noChangeAspect="1"/>
          </p:cNvPicPr>
          <p:nvPr/>
        </p:nvPicPr>
        <p:blipFill>
          <a:blip r:embed="rId2"/>
          <a:stretch>
            <a:fillRect/>
          </a:stretch>
        </p:blipFill>
        <p:spPr>
          <a:xfrm>
            <a:off x="476298" y="3913412"/>
            <a:ext cx="4394446" cy="2599522"/>
          </a:xfrm>
          <a:prstGeom prst="rect">
            <a:avLst/>
          </a:prstGeom>
        </p:spPr>
      </p:pic>
      <p:sp>
        <p:nvSpPr>
          <p:cNvPr id="6" name="TextBox 5">
            <a:extLst>
              <a:ext uri="{FF2B5EF4-FFF2-40B4-BE49-F238E27FC236}">
                <a16:creationId xmlns:a16="http://schemas.microsoft.com/office/drawing/2014/main" id="{C0E67B09-A17B-43B7-8235-4D0C93962CE6}"/>
              </a:ext>
            </a:extLst>
          </p:cNvPr>
          <p:cNvSpPr txBox="1"/>
          <p:nvPr/>
        </p:nvSpPr>
        <p:spPr>
          <a:xfrm>
            <a:off x="5216975" y="4456590"/>
            <a:ext cx="6386140" cy="1754326"/>
          </a:xfrm>
          <a:prstGeom prst="rect">
            <a:avLst/>
          </a:prstGeom>
          <a:solidFill>
            <a:schemeClr val="accent2">
              <a:lumMod val="20000"/>
              <a:lumOff val="80000"/>
            </a:schemeClr>
          </a:solidFill>
        </p:spPr>
        <p:txBody>
          <a:bodyPr wrap="square">
            <a:spAutoFit/>
          </a:bodyPr>
          <a:lstStyle/>
          <a:p>
            <a:pPr marR="0">
              <a:spcBef>
                <a:spcPts val="0"/>
              </a:spcBef>
            </a:pPr>
            <a:r>
              <a:rPr lang="en-US" b="0" i="0" dirty="0">
                <a:solidFill>
                  <a:srgbClr val="0C0D0E"/>
                </a:solidFill>
                <a:effectLst/>
                <a:latin typeface="-apple-system"/>
              </a:rPr>
              <a:t>ACF and PACF gives an idea of the p &amp; q parameters.  </a:t>
            </a:r>
            <a:r>
              <a:rPr lang="en-US" dirty="0">
                <a:solidFill>
                  <a:srgbClr val="333333"/>
                </a:solidFill>
                <a:effectLst/>
                <a:latin typeface="inherit"/>
                <a:ea typeface="Calibri" panose="020F0502020204030204" pitchFamily="34" charset="0"/>
                <a:cs typeface="Times New Roman" panose="02020603050405020304" pitchFamily="18" charset="0"/>
              </a:rPr>
              <a:t>The plot shows ACF values at increasing/decreasing lags. If these values are small and lie inside the blue shaded region, then they are not statistically significant. The ACF Plot can help you determine the stationarity of TM.  For a stationary TS, the ACF will drop to zero quickly, while the ACF of non-stationary data decreases slowly.</a:t>
            </a:r>
            <a:endParaRPr lang="en-US" dirty="0">
              <a:effectLst/>
              <a:latin typeface="inheri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B18C445-B5ED-45CB-8273-68A3FF9D958C}"/>
              </a:ext>
            </a:extLst>
          </p:cNvPr>
          <p:cNvSpPr txBox="1"/>
          <p:nvPr/>
        </p:nvSpPr>
        <p:spPr>
          <a:xfrm>
            <a:off x="5953959" y="245317"/>
            <a:ext cx="5649156" cy="1323439"/>
          </a:xfrm>
          <a:prstGeom prst="rect">
            <a:avLst/>
          </a:prstGeom>
          <a:solidFill>
            <a:schemeClr val="bg1">
              <a:lumMod val="95000"/>
            </a:schemeClr>
          </a:solidFill>
        </p:spPr>
        <p:txBody>
          <a:bodyPr wrap="square">
            <a:spAutoFit/>
          </a:bodyPr>
          <a:lstStyle/>
          <a:p>
            <a:pPr marR="0">
              <a:spcBef>
                <a:spcPts val="0"/>
              </a:spcBef>
            </a:pPr>
            <a:r>
              <a:rPr lang="en-US" sz="1600" b="1" dirty="0">
                <a:solidFill>
                  <a:srgbClr val="333333"/>
                </a:solidFill>
                <a:latin typeface="inherit"/>
              </a:rPr>
              <a:t>Partial A</a:t>
            </a:r>
            <a:r>
              <a:rPr kumimoji="0" lang="en-US" sz="1600" b="1" i="0" u="none" strike="noStrike" kern="1200" cap="none" spc="0" normalizeH="0" baseline="0" noProof="0" dirty="0" err="1">
                <a:ln>
                  <a:noFill/>
                </a:ln>
                <a:solidFill>
                  <a:srgbClr val="333333"/>
                </a:solidFill>
                <a:effectLst/>
                <a:uLnTx/>
                <a:uFillTx/>
                <a:latin typeface="inherit"/>
              </a:rPr>
              <a:t>uto</a:t>
            </a:r>
            <a:r>
              <a:rPr kumimoji="0" lang="en-US" sz="1600" b="1" i="0" u="none" strike="noStrike" kern="1200" cap="none" spc="0" normalizeH="0" baseline="0" noProof="0" dirty="0">
                <a:ln>
                  <a:noFill/>
                </a:ln>
                <a:solidFill>
                  <a:srgbClr val="333333"/>
                </a:solidFill>
                <a:effectLst/>
                <a:uLnTx/>
                <a:uFillTx/>
                <a:latin typeface="inherit"/>
              </a:rPr>
              <a:t> Correlation </a:t>
            </a:r>
            <a:r>
              <a:rPr lang="en-US" sz="1600" b="1" dirty="0">
                <a:solidFill>
                  <a:srgbClr val="333333"/>
                </a:solidFill>
                <a:latin typeface="inherit"/>
              </a:rPr>
              <a:t>F</a:t>
            </a:r>
            <a:r>
              <a:rPr kumimoji="0" lang="en-US" sz="1600" b="1" i="0" u="none" strike="noStrike" kern="1200" cap="none" spc="0" normalizeH="0" baseline="0" noProof="0" dirty="0">
                <a:ln>
                  <a:noFill/>
                </a:ln>
                <a:solidFill>
                  <a:srgbClr val="333333"/>
                </a:solidFill>
                <a:effectLst/>
                <a:uLnTx/>
                <a:uFillTx/>
                <a:latin typeface="inherit"/>
              </a:rPr>
              <a:t>unction - PACF</a:t>
            </a:r>
            <a:endParaRPr lang="en-US" sz="1600" b="1" dirty="0">
              <a:solidFill>
                <a:srgbClr val="333333"/>
              </a:solidFill>
              <a:effectLst/>
              <a:latin typeface="inherit"/>
              <a:ea typeface="Calibri" panose="020F0502020204030204" pitchFamily="34" charset="0"/>
              <a:cs typeface="Times New Roman" panose="02020603050405020304" pitchFamily="18" charset="0"/>
            </a:endParaRPr>
          </a:p>
          <a:p>
            <a:pPr marL="285750" marR="0" indent="-285750">
              <a:spcBef>
                <a:spcPts val="0"/>
              </a:spcBef>
              <a:buFont typeface="Arial" panose="020B0604020202020204" pitchFamily="34" charset="0"/>
              <a:buChar char="•"/>
            </a:pPr>
            <a:r>
              <a:rPr lang="en-US" sz="1600" b="1" dirty="0">
                <a:solidFill>
                  <a:srgbClr val="333333"/>
                </a:solidFill>
                <a:effectLst/>
                <a:latin typeface="inherit"/>
                <a:ea typeface="Calibri" panose="020F0502020204030204" pitchFamily="34" charset="0"/>
                <a:cs typeface="Times New Roman" panose="02020603050405020304" pitchFamily="18" charset="0"/>
              </a:rPr>
              <a:t>PACF:</a:t>
            </a:r>
            <a:r>
              <a:rPr lang="en-US" sz="1600" dirty="0">
                <a:solidFill>
                  <a:srgbClr val="333333"/>
                </a:solidFill>
                <a:effectLst/>
                <a:latin typeface="inherit"/>
                <a:ea typeface="Calibri" panose="020F0502020204030204" pitchFamily="34" charset="0"/>
                <a:cs typeface="Times New Roman" panose="02020603050405020304" pitchFamily="18" charset="0"/>
              </a:rPr>
              <a:t> describes the direct relationship between an observation and its given lag. It shows the absolute correlation of a series and its lag while ignoring any correlation influences from the intermediary lags (</a:t>
            </a:r>
            <a:r>
              <a:rPr lang="en-US" sz="1600" dirty="0" err="1">
                <a:solidFill>
                  <a:srgbClr val="333333"/>
                </a:solidFill>
                <a:effectLst/>
                <a:latin typeface="inherit"/>
                <a:ea typeface="Calibri" panose="020F0502020204030204" pitchFamily="34" charset="0"/>
                <a:cs typeface="Times New Roman" panose="02020603050405020304" pitchFamily="18" charset="0"/>
              </a:rPr>
              <a:t>Datacamp</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n.d</a:t>
            </a:r>
            <a:r>
              <a:rPr lang="en-US" sz="1600" dirty="0">
                <a:solidFill>
                  <a:srgbClr val="333333"/>
                </a:solidFill>
                <a:effectLst/>
                <a:latin typeface="inherit"/>
                <a:ea typeface="Calibri" panose="020F0502020204030204" pitchFamily="34" charset="0"/>
                <a:cs typeface="Times New Roman" panose="02020603050405020304" pitchFamily="18" charset="0"/>
              </a:rPr>
              <a:t>).</a:t>
            </a:r>
            <a:endParaRPr lang="en-US" sz="1600" dirty="0">
              <a:effectLst/>
              <a:latin typeface="inherit"/>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88821059-490F-4CAF-B865-B565CA55B85B}"/>
              </a:ext>
            </a:extLst>
          </p:cNvPr>
          <p:cNvPicPr>
            <a:picLocks noChangeAspect="1"/>
          </p:cNvPicPr>
          <p:nvPr/>
        </p:nvPicPr>
        <p:blipFill>
          <a:blip r:embed="rId3"/>
          <a:stretch>
            <a:fillRect/>
          </a:stretch>
        </p:blipFill>
        <p:spPr>
          <a:xfrm>
            <a:off x="5814874" y="1775296"/>
            <a:ext cx="5442010" cy="2752077"/>
          </a:xfrm>
          <a:prstGeom prst="rect">
            <a:avLst/>
          </a:prstGeom>
        </p:spPr>
      </p:pic>
    </p:spTree>
    <p:extLst>
      <p:ext uri="{BB962C8B-B14F-4D97-AF65-F5344CB8AC3E}">
        <p14:creationId xmlns:p14="http://schemas.microsoft.com/office/powerpoint/2010/main" val="1769521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4923F2-7976-4E4A-8C5F-E0085A3E110A}"/>
              </a:ext>
            </a:extLst>
          </p:cNvPr>
          <p:cNvSpPr txBox="1"/>
          <p:nvPr/>
        </p:nvSpPr>
        <p:spPr>
          <a:xfrm>
            <a:off x="1168924" y="571515"/>
            <a:ext cx="10331777" cy="4247317"/>
          </a:xfrm>
          <a:prstGeom prst="rect">
            <a:avLst/>
          </a:prstGeom>
          <a:noFill/>
        </p:spPr>
        <p:txBody>
          <a:bodyPr wrap="square">
            <a:spAutoFit/>
          </a:bodyPr>
          <a:lstStyle/>
          <a:p>
            <a:r>
              <a:rPr lang="en-US" b="1" dirty="0">
                <a:solidFill>
                  <a:srgbClr val="C00000"/>
                </a:solidFill>
                <a:latin typeface="Lato" panose="020F0502020204030203" pitchFamily="34" charset="0"/>
              </a:rPr>
              <a:t>Notes:</a:t>
            </a:r>
          </a:p>
          <a:p>
            <a:pPr marL="285750" indent="-285750">
              <a:buFont typeface="Arial" panose="020B0604020202020204" pitchFamily="34" charset="0"/>
              <a:buChar char="•"/>
            </a:pPr>
            <a:r>
              <a:rPr lang="en-US" b="0" i="0" dirty="0">
                <a:solidFill>
                  <a:srgbClr val="333333"/>
                </a:solidFill>
                <a:effectLst/>
              </a:rPr>
              <a:t>ACF and PACF are tools to help determine the P and Q values of the ARIMA model.</a:t>
            </a:r>
            <a:endParaRPr lang="en-US" dirty="0">
              <a:solidFill>
                <a:srgbClr val="333333"/>
              </a:solidFill>
            </a:endParaRPr>
          </a:p>
          <a:p>
            <a:pPr marL="285750" indent="-285750">
              <a:buFont typeface="Arial" panose="020B0604020202020204" pitchFamily="34" charset="0"/>
              <a:buChar char="•"/>
            </a:pPr>
            <a:r>
              <a:rPr lang="en-US" dirty="0">
                <a:solidFill>
                  <a:srgbClr val="333333"/>
                </a:solidFill>
              </a:rPr>
              <a:t>ACF and PACF help </a:t>
            </a:r>
            <a:r>
              <a:rPr lang="en-US" sz="1800" dirty="0">
                <a:effectLst/>
                <a:ea typeface="Calibri" panose="020F0502020204030204" pitchFamily="34" charset="0"/>
              </a:rPr>
              <a:t>determine the order of the model; ACF determines the MA, while PACF determines the AR.</a:t>
            </a:r>
            <a:endParaRPr lang="en-US" b="0" i="0" dirty="0">
              <a:solidFill>
                <a:srgbClr val="333333"/>
              </a:solidFill>
              <a:effectLst/>
            </a:endParaRPr>
          </a:p>
          <a:p>
            <a:pPr marL="285750" indent="-285750">
              <a:buFont typeface="Arial" panose="020B0604020202020204" pitchFamily="34" charset="0"/>
              <a:buChar char="•"/>
            </a:pPr>
            <a:r>
              <a:rPr lang="en-US" b="0" i="0" dirty="0">
                <a:solidFill>
                  <a:srgbClr val="333333"/>
                </a:solidFill>
                <a:effectLst/>
              </a:rPr>
              <a:t>ACF plot is also used to determine if the time series data is stationary or not.</a:t>
            </a:r>
          </a:p>
          <a:p>
            <a:pPr marL="285750" indent="-285750">
              <a:buFont typeface="Arial" panose="020B0604020202020204" pitchFamily="34" charset="0"/>
              <a:buChar char="•"/>
            </a:pPr>
            <a:r>
              <a:rPr lang="en-US" dirty="0">
                <a:solidFill>
                  <a:srgbClr val="333333"/>
                </a:solidFill>
              </a:rPr>
              <a:t>The </a:t>
            </a:r>
            <a:r>
              <a:rPr lang="en-US" b="0" i="0" dirty="0">
                <a:solidFill>
                  <a:srgbClr val="333333"/>
                </a:solidFill>
                <a:effectLst/>
              </a:rPr>
              <a:t>autocorrelations could </a:t>
            </a:r>
            <a:r>
              <a:rPr lang="en-US" b="0" i="0" dirty="0">
                <a:effectLst/>
              </a:rPr>
              <a:t>be applied to the </a:t>
            </a:r>
            <a:r>
              <a:rPr lang="en-US" b="0" i="0" dirty="0">
                <a:solidFill>
                  <a:srgbClr val="0070C0"/>
                </a:solidFill>
                <a:effectLst/>
              </a:rPr>
              <a:t>differenced </a:t>
            </a:r>
            <a:r>
              <a:rPr lang="en-US" dirty="0">
                <a:solidFill>
                  <a:srgbClr val="0070C0"/>
                </a:solidFill>
              </a:rPr>
              <a:t>data </a:t>
            </a:r>
            <a:r>
              <a:rPr lang="en-US" dirty="0"/>
              <a:t>and the </a:t>
            </a:r>
            <a:r>
              <a:rPr lang="en-US" b="0" i="0" dirty="0">
                <a:solidFill>
                  <a:srgbClr val="0070C0"/>
                </a:solidFill>
                <a:effectLst/>
              </a:rPr>
              <a:t>original data </a:t>
            </a:r>
            <a:r>
              <a:rPr lang="en-US" b="0" i="0" dirty="0">
                <a:solidFill>
                  <a:srgbClr val="333333"/>
                </a:solidFill>
                <a:effectLst/>
              </a:rPr>
              <a:t>for comparison. </a:t>
            </a:r>
            <a:endParaRPr lang="en-US" dirty="0">
              <a:solidFill>
                <a:srgbClr val="333333"/>
              </a:solidFill>
            </a:endParaRPr>
          </a:p>
          <a:p>
            <a:pPr marL="285750" indent="-285750">
              <a:buFont typeface="Arial" panose="020B0604020202020204" pitchFamily="34" charset="0"/>
              <a:buChar char="•"/>
            </a:pPr>
            <a:r>
              <a:rPr lang="en-US" b="0" i="0" dirty="0">
                <a:solidFill>
                  <a:srgbClr val="333333"/>
                </a:solidFill>
                <a:effectLst/>
              </a:rPr>
              <a:t>If the ACF is constant, then the data is not stationary.  If the ACF is not constant, then the data is stationary.</a:t>
            </a:r>
            <a:endParaRPr lang="en-US" dirty="0">
              <a:solidFill>
                <a:srgbClr val="333333"/>
              </a:solidFill>
            </a:endParaRPr>
          </a:p>
          <a:p>
            <a:pPr marL="285750" indent="-285750">
              <a:buFont typeface="Arial" panose="020B0604020202020204" pitchFamily="34" charset="0"/>
              <a:buChar char="•"/>
            </a:pPr>
            <a:r>
              <a:rPr lang="en-US" b="0" i="0" dirty="0">
                <a:solidFill>
                  <a:srgbClr val="333333"/>
                </a:solidFill>
                <a:effectLst/>
              </a:rPr>
              <a:t>The residuals of the decomposition </a:t>
            </a:r>
            <a:r>
              <a:rPr lang="en-US" dirty="0">
                <a:solidFill>
                  <a:srgbClr val="333333"/>
                </a:solidFill>
              </a:rPr>
              <a:t>should be </a:t>
            </a:r>
            <a:r>
              <a:rPr lang="en-US" b="0" i="0" dirty="0">
                <a:solidFill>
                  <a:srgbClr val="333333"/>
                </a:solidFill>
                <a:effectLst/>
              </a:rPr>
              <a:t>flat. </a:t>
            </a:r>
            <a:endParaRPr lang="en-US" dirty="0">
              <a:solidFill>
                <a:srgbClr val="333333"/>
              </a:solidFill>
            </a:endParaRPr>
          </a:p>
          <a:p>
            <a:pPr marL="285750" indent="-285750">
              <a:buFont typeface="Arial" panose="020B0604020202020204" pitchFamily="34" charset="0"/>
              <a:buChar char="•"/>
            </a:pPr>
            <a:r>
              <a:rPr lang="en-US" b="0" i="0" dirty="0">
                <a:solidFill>
                  <a:srgbClr val="333333"/>
                </a:solidFill>
                <a:effectLst/>
              </a:rPr>
              <a:t>An assessment of the recurrent timescale of the seasonality is relevant for determining appropriate parameters for the ARIMA model.</a:t>
            </a:r>
            <a:endParaRPr lang="en-US" dirty="0">
              <a:solidFill>
                <a:srgbClr val="333333"/>
              </a:solidFill>
            </a:endParaRPr>
          </a:p>
          <a:p>
            <a:pPr marL="285750" indent="-285750">
              <a:buFont typeface="Arial" panose="020B0604020202020204" pitchFamily="34" charset="0"/>
              <a:buChar char="•"/>
            </a:pPr>
            <a:r>
              <a:rPr lang="en-US" dirty="0">
                <a:solidFill>
                  <a:srgbClr val="333333"/>
                </a:solidFill>
              </a:rPr>
              <a:t>ACF shows </a:t>
            </a:r>
            <a:r>
              <a:rPr lang="en-US" sz="1800" dirty="0">
                <a:effectLst/>
                <a:ea typeface="Calibri" panose="020F0502020204030204" pitchFamily="34" charset="0"/>
              </a:rPr>
              <a:t>the type of model that should be used.</a:t>
            </a:r>
          </a:p>
          <a:p>
            <a:pPr marL="285750" indent="-285750">
              <a:buFont typeface="Arial" panose="020B0604020202020204" pitchFamily="34" charset="0"/>
              <a:buChar char="•"/>
            </a:pPr>
            <a:r>
              <a:rPr lang="en-US" sz="1800" dirty="0">
                <a:effectLst/>
                <a:ea typeface="Calibri" panose="020F0502020204030204" pitchFamily="34" charset="0"/>
              </a:rPr>
              <a:t>AR terms (model) will be used if the ACF plot decays toward zero.</a:t>
            </a:r>
          </a:p>
          <a:p>
            <a:pPr marL="285750" indent="-285750">
              <a:buFont typeface="Arial" panose="020B0604020202020204" pitchFamily="34" charset="0"/>
              <a:buChar char="•"/>
            </a:pPr>
            <a:r>
              <a:rPr lang="en-US" sz="1800" dirty="0">
                <a:effectLst/>
                <a:ea typeface="Calibri" panose="020F0502020204030204" pitchFamily="34" charset="0"/>
              </a:rPr>
              <a:t>MA terms (model) will be used if the PACF plot gradually drops.</a:t>
            </a:r>
            <a:endParaRPr lang="en-US" sz="1800" dirty="0">
              <a:solidFill>
                <a:srgbClr val="333333"/>
              </a:solidFill>
              <a:effectLst/>
              <a:ea typeface="Calibri" panose="020F0502020204030204" pitchFamily="34" charset="0"/>
            </a:endParaRPr>
          </a:p>
          <a:p>
            <a:pPr marL="285750" indent="-285750">
              <a:buFont typeface="Arial" panose="020B0604020202020204" pitchFamily="34" charset="0"/>
              <a:buChar char="•"/>
            </a:pPr>
            <a:r>
              <a:rPr lang="en-US" b="0" i="0" dirty="0">
                <a:solidFill>
                  <a:srgbClr val="333333"/>
                </a:solidFill>
                <a:effectLst/>
              </a:rPr>
              <a:t>If your ACF and PACF display up to only 10 lags, that is considered substantially too short</a:t>
            </a:r>
            <a:r>
              <a:rPr lang="en-US" dirty="0">
                <a:solidFill>
                  <a:srgbClr val="333333"/>
                </a:solidFill>
              </a:rPr>
              <a:t>.</a:t>
            </a:r>
            <a:endParaRPr lang="en-US" dirty="0"/>
          </a:p>
        </p:txBody>
      </p:sp>
      <p:sp>
        <p:nvSpPr>
          <p:cNvPr id="4" name="TextBox 3">
            <a:extLst>
              <a:ext uri="{FF2B5EF4-FFF2-40B4-BE49-F238E27FC236}">
                <a16:creationId xmlns:a16="http://schemas.microsoft.com/office/drawing/2014/main" id="{C50491EF-B459-B249-8393-ECE0FBD4992B}"/>
              </a:ext>
            </a:extLst>
          </p:cNvPr>
          <p:cNvSpPr txBox="1"/>
          <p:nvPr/>
        </p:nvSpPr>
        <p:spPr>
          <a:xfrm>
            <a:off x="1084082" y="4923635"/>
            <a:ext cx="10970444" cy="1158266"/>
          </a:xfrm>
          <a:prstGeom prst="rect">
            <a:avLst/>
          </a:prstGeom>
          <a:noFill/>
        </p:spPr>
        <p:txBody>
          <a:bodyPr wrap="square">
            <a:spAutoFit/>
          </a:bodyPr>
          <a:lstStyle/>
          <a:p>
            <a:pPr marL="342900" marR="0" lvl="0" indent="-342900" algn="l" defTabSz="914400" rtl="0" eaLnBrk="1" fontAlgn="auto" latinLnBrk="0" hangingPunct="1">
              <a:lnSpc>
                <a:spcPct val="105000"/>
              </a:lnSpc>
              <a:spcBef>
                <a:spcPts val="0"/>
              </a:spcBef>
              <a:spcAft>
                <a:spcPts val="800"/>
              </a:spcAft>
              <a:buClrTx/>
              <a:buSzTx/>
              <a:buFont typeface="+mj-lt"/>
              <a:buAutoNum type="arabicPeriod"/>
              <a:tabLst/>
              <a:defRPr/>
            </a:pPr>
            <a:r>
              <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2"/>
              </a:rPr>
              <a:t>https://otexts.com/fpp2/stationarity.html</a:t>
            </a:r>
            <a:endParaRPr lang="en-US" u="sng" dirty="0">
              <a:solidFill>
                <a:srgbClr val="0563C1"/>
              </a:solidFill>
              <a:latin typeface="Calibri" panose="020F0502020204030204" pitchFamily="34" charset="0"/>
              <a:ea typeface="Calibri" panose="020F0502020204030204" pitchFamily="34" charset="0"/>
            </a:endParaRPr>
          </a:p>
          <a:p>
            <a:pPr marL="342900" indent="-342900">
              <a:lnSpc>
                <a:spcPct val="105000"/>
              </a:lnSpc>
              <a:spcAft>
                <a:spcPts val="800"/>
              </a:spcAft>
              <a:buFont typeface="+mj-lt"/>
              <a:buAutoNum type="arabicPeriod"/>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hlinkClick r:id="rId3"/>
              </a:rPr>
              <a:t>https://towardsdatascience.com/interpreting-acf-and-pacf-plots-for-time-series-forecasting-af0d6db4061c</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endParaRPr>
          </a:p>
          <a:p>
            <a:pPr marL="0" marR="0" lvl="0" indent="0" algn="l" defTabSz="914400" rtl="0" eaLnBrk="1" fontAlgn="auto" latinLnBrk="0" hangingPunct="1">
              <a:lnSpc>
                <a:spcPct val="105000"/>
              </a:lnSpc>
              <a:spcBef>
                <a:spcPts val="0"/>
              </a:spcBef>
              <a:spcAft>
                <a:spcPts val="800"/>
              </a:spcAft>
              <a:buClrTx/>
              <a:buSzTx/>
              <a:buFontTx/>
              <a:buNone/>
              <a:tabLst/>
              <a:defRPr/>
            </a:pPr>
            <a:endParaRPr kumimoji="0" lang="en-US" sz="18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869274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9B0932-F667-46AF-A8C6-EE6F69BB8526}"/>
              </a:ext>
            </a:extLst>
          </p:cNvPr>
          <p:cNvSpPr txBox="1"/>
          <p:nvPr/>
        </p:nvSpPr>
        <p:spPr>
          <a:xfrm>
            <a:off x="563733" y="217829"/>
            <a:ext cx="11180592" cy="5355312"/>
          </a:xfrm>
          <a:prstGeom prst="rect">
            <a:avLst/>
          </a:prstGeom>
          <a:noFill/>
        </p:spPr>
        <p:txBody>
          <a:bodyPr wrap="square">
            <a:spAutoFit/>
          </a:bodyPr>
          <a:lstStyle/>
          <a:p>
            <a:pPr marL="457200" marR="0" lvl="0" algn="l" defTabSz="457200" rtl="0" eaLnBrk="1" fontAlgn="base"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D1d</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lang="en-US" b="1" dirty="0">
                <a:solidFill>
                  <a:srgbClr val="333333"/>
                </a:solidFill>
                <a:latin typeface="Lato"/>
              </a:rPr>
              <a:t>S</a:t>
            </a:r>
            <a:r>
              <a:rPr kumimoji="0" lang="en-US" sz="1800" b="1" i="0" u="none" strike="noStrike" kern="1200" cap="none" spc="0" normalizeH="0" baseline="0" noProof="0" dirty="0" err="1">
                <a:ln>
                  <a:noFill/>
                </a:ln>
                <a:solidFill>
                  <a:srgbClr val="333333"/>
                </a:solidFill>
                <a:effectLst/>
                <a:uLnTx/>
                <a:uFillTx/>
                <a:latin typeface="Lato"/>
                <a:ea typeface="+mn-ea"/>
                <a:cs typeface="+mn-cs"/>
              </a:rPr>
              <a:t>pectral</a:t>
            </a:r>
            <a:r>
              <a:rPr kumimoji="0" lang="en-US" sz="1800" b="1" i="0" u="none" strike="noStrike" kern="1200" cap="none" spc="0" normalizeH="0" baseline="0" noProof="0" dirty="0">
                <a:ln>
                  <a:noFill/>
                </a:ln>
                <a:solidFill>
                  <a:srgbClr val="333333"/>
                </a:solidFill>
                <a:effectLst/>
                <a:uLnTx/>
                <a:uFillTx/>
                <a:latin typeface="Lato"/>
                <a:ea typeface="+mn-ea"/>
                <a:cs typeface="+mn-cs"/>
              </a:rPr>
              <a:t> </a:t>
            </a:r>
            <a:r>
              <a:rPr lang="en-US" b="1" dirty="0">
                <a:solidFill>
                  <a:srgbClr val="333333"/>
                </a:solidFill>
                <a:latin typeface="Lato"/>
              </a:rPr>
              <a:t>D</a:t>
            </a:r>
            <a:r>
              <a:rPr kumimoji="0" lang="en-US" sz="1800" b="1" i="0" u="none" strike="noStrike" kern="1200" cap="none" spc="0" normalizeH="0" baseline="0" noProof="0" dirty="0" err="1">
                <a:ln>
                  <a:noFill/>
                </a:ln>
                <a:solidFill>
                  <a:srgbClr val="333333"/>
                </a:solidFill>
                <a:effectLst/>
                <a:uLnTx/>
                <a:uFillTx/>
                <a:latin typeface="Lato"/>
                <a:ea typeface="+mn-ea"/>
                <a:cs typeface="+mn-cs"/>
              </a:rPr>
              <a:t>ensity</a:t>
            </a:r>
            <a:endParaRPr kumimoji="0" lang="en-US" sz="1800" b="1" i="0" u="none" strike="noStrike" kern="1200" cap="none" spc="0" normalizeH="0" baseline="0" noProof="0" dirty="0">
              <a:ln>
                <a:noFill/>
              </a:ln>
              <a:solidFill>
                <a:srgbClr val="333333"/>
              </a:solidFill>
              <a:effectLst/>
              <a:uLnTx/>
              <a:uFillTx/>
              <a:latin typeface="Lato"/>
              <a:ea typeface="+mn-ea"/>
              <a:cs typeface="+mn-cs"/>
            </a:endParaRPr>
          </a:p>
          <a:p>
            <a:pPr marL="457200" fontAlgn="base">
              <a:defRPr/>
            </a:pPr>
            <a:r>
              <a:rPr lang="en-US" sz="1800" dirty="0">
                <a:solidFill>
                  <a:srgbClr val="333333"/>
                </a:solidFill>
                <a:effectLst/>
                <a:latin typeface="inherit"/>
                <a:ea typeface="Calibri" panose="020F0502020204030204" pitchFamily="34" charset="0"/>
                <a:cs typeface="Times New Roman" panose="02020603050405020304" pitchFamily="18" charset="0"/>
              </a:rPr>
              <a:t>Spectra Density is a graph that shows frequencies related to the autocovariance time domain. It represents the frequency domain of a time series and is directly related to the autocovariance time domain. The “frequency” is the number of observations before the seasonal pattern repeats. Autocovariance is simply the covariance between two elements in the series.</a:t>
            </a:r>
          </a:p>
          <a:p>
            <a:pPr marL="457200" fontAlgn="base">
              <a:defRPr/>
            </a:pPr>
            <a:endParaRPr lang="en-US" dirty="0">
              <a:solidFill>
                <a:srgbClr val="333333"/>
              </a:solidFill>
              <a:latin typeface="inherit"/>
              <a:ea typeface="Calibri" panose="020F0502020204030204" pitchFamily="34" charset="0"/>
              <a:cs typeface="Times New Roman" panose="02020603050405020304" pitchFamily="18" charset="0"/>
            </a:endParaRPr>
          </a:p>
          <a:p>
            <a:pPr marL="457200" fontAlgn="base">
              <a:defRPr/>
            </a:pPr>
            <a:r>
              <a:rPr lang="en-US" sz="1800" dirty="0">
                <a:effectLst/>
                <a:latin typeface="Calibri" panose="020F0502020204030204" pitchFamily="34" charset="0"/>
                <a:ea typeface="Calibri" panose="020F0502020204030204" pitchFamily="34" charset="0"/>
              </a:rPr>
              <a:t>A spectral density plot, or periodogram, provides information about the relative strength of the different occurrences to help explain the variation found within a time series data set. </a:t>
            </a:r>
            <a:endParaRPr lang="en-US" sz="1800" dirty="0">
              <a:effectLst/>
              <a:latin typeface="inherit"/>
              <a:ea typeface="Calibri" panose="020F0502020204030204" pitchFamily="34" charset="0"/>
              <a:cs typeface="Times New Roman" panose="02020603050405020304" pitchFamily="18" charset="0"/>
            </a:endParaRPr>
          </a:p>
          <a:p>
            <a:pPr marL="457200" marR="0" lvl="0" algn="l" defTabSz="457200" rtl="0" eaLnBrk="1" fontAlgn="base" latinLnBrk="0" hangingPunct="1">
              <a:lnSpc>
                <a:spcPct val="100000"/>
              </a:lnSpc>
              <a:spcBef>
                <a:spcPts val="0"/>
              </a:spcBef>
              <a:spcAft>
                <a:spcPts val="0"/>
              </a:spcAft>
              <a:buClrTx/>
              <a:buSzTx/>
              <a:tabLst/>
              <a:defRPr/>
            </a:pPr>
            <a:r>
              <a:rPr lang="en-US" b="1" dirty="0">
                <a:solidFill>
                  <a:srgbClr val="C00000"/>
                </a:solidFill>
                <a:latin typeface="inherit"/>
              </a:rPr>
              <a:t>Stationary Data</a:t>
            </a:r>
            <a:r>
              <a:rPr kumimoji="0" lang="en-US" sz="1800" b="1" i="0" u="none" strike="noStrike" kern="1200" cap="none" spc="0" normalizeH="0" baseline="0" noProof="0" dirty="0">
                <a:ln>
                  <a:noFill/>
                </a:ln>
                <a:solidFill>
                  <a:srgbClr val="C00000"/>
                </a:solidFill>
                <a:effectLst/>
                <a:uLnTx/>
                <a:uFillTx/>
                <a:latin typeface="inherit"/>
              </a:rPr>
              <a:t>											Non-Stationary Data</a:t>
            </a: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kumimoji="0" lang="en-US" sz="1800" b="1" i="0" u="none" strike="noStrike" kern="1200" cap="none" spc="0" normalizeH="0" baseline="0" noProof="0" dirty="0">
              <a:ln>
                <a:noFill/>
              </a:ln>
              <a:solidFill>
                <a:srgbClr val="C00000"/>
              </a:solidFill>
              <a:effectLst/>
              <a:uLnTx/>
              <a:uFillTx/>
              <a:latin typeface="Lato"/>
              <a:ea typeface="+mn-ea"/>
              <a:cs typeface="+mn-cs"/>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a:p>
            <a:pPr marL="457200" marR="0" lvl="0" algn="l" defTabSz="457200" rtl="0" eaLnBrk="1" fontAlgn="base" latinLnBrk="0" hangingPunct="1">
              <a:lnSpc>
                <a:spcPct val="100000"/>
              </a:lnSpc>
              <a:spcBef>
                <a:spcPts val="0"/>
              </a:spcBef>
              <a:spcAft>
                <a:spcPts val="0"/>
              </a:spcAft>
              <a:buClrTx/>
              <a:buSzTx/>
              <a:tabLst/>
              <a:defRPr/>
            </a:pPr>
            <a:endParaRPr lang="en-US" b="1" dirty="0">
              <a:solidFill>
                <a:srgbClr val="C00000"/>
              </a:solidFill>
              <a:latin typeface="Lato"/>
            </a:endParaRPr>
          </a:p>
        </p:txBody>
      </p:sp>
      <p:pic>
        <p:nvPicPr>
          <p:cNvPr id="4" name="Picture 3" descr="Chart, line chart&#10;&#10;Description automatically generated">
            <a:extLst>
              <a:ext uri="{FF2B5EF4-FFF2-40B4-BE49-F238E27FC236}">
                <a16:creationId xmlns:a16="http://schemas.microsoft.com/office/drawing/2014/main" id="{2A673611-77E5-4182-878B-205D2B04E577}"/>
              </a:ext>
            </a:extLst>
          </p:cNvPr>
          <p:cNvPicPr>
            <a:picLocks noChangeAspect="1"/>
          </p:cNvPicPr>
          <p:nvPr/>
        </p:nvPicPr>
        <p:blipFill>
          <a:blip r:embed="rId2"/>
          <a:stretch>
            <a:fillRect/>
          </a:stretch>
        </p:blipFill>
        <p:spPr>
          <a:xfrm>
            <a:off x="672200" y="2832939"/>
            <a:ext cx="4658157" cy="2815017"/>
          </a:xfrm>
          <a:prstGeom prst="rect">
            <a:avLst/>
          </a:prstGeom>
        </p:spPr>
      </p:pic>
      <p:pic>
        <p:nvPicPr>
          <p:cNvPr id="5" name="Picture 4">
            <a:extLst>
              <a:ext uri="{FF2B5EF4-FFF2-40B4-BE49-F238E27FC236}">
                <a16:creationId xmlns:a16="http://schemas.microsoft.com/office/drawing/2014/main" id="{BCB868B0-856F-40A4-A619-3B912456EB4B}"/>
              </a:ext>
            </a:extLst>
          </p:cNvPr>
          <p:cNvPicPr/>
          <p:nvPr/>
        </p:nvPicPr>
        <p:blipFill>
          <a:blip r:embed="rId3"/>
          <a:stretch>
            <a:fillRect/>
          </a:stretch>
        </p:blipFill>
        <p:spPr>
          <a:xfrm>
            <a:off x="6096000" y="2758124"/>
            <a:ext cx="4980373" cy="2815017"/>
          </a:xfrm>
          <a:prstGeom prst="rect">
            <a:avLst/>
          </a:prstGeom>
        </p:spPr>
      </p:pic>
      <p:sp>
        <p:nvSpPr>
          <p:cNvPr id="6" name="TextBox 5">
            <a:extLst>
              <a:ext uri="{FF2B5EF4-FFF2-40B4-BE49-F238E27FC236}">
                <a16:creationId xmlns:a16="http://schemas.microsoft.com/office/drawing/2014/main" id="{242CF37D-C24C-49C3-A5E8-AC9DE79F522F}"/>
              </a:ext>
            </a:extLst>
          </p:cNvPr>
          <p:cNvSpPr txBox="1"/>
          <p:nvPr/>
        </p:nvSpPr>
        <p:spPr>
          <a:xfrm>
            <a:off x="672200" y="5573141"/>
            <a:ext cx="10618261" cy="1134478"/>
          </a:xfrm>
          <a:prstGeom prst="rect">
            <a:avLst/>
          </a:prstGeom>
          <a:solidFill>
            <a:schemeClr val="bg1">
              <a:lumMod val="95000"/>
            </a:schemeClr>
          </a:solidFill>
        </p:spPr>
        <p:txBody>
          <a:bodyPr wrap="square">
            <a:spAutoFit/>
          </a:bodyPr>
          <a:lstStyle/>
          <a:p>
            <a:pPr marL="0" marR="0">
              <a:lnSpc>
                <a:spcPct val="107000"/>
              </a:lnSpc>
              <a:spcBef>
                <a:spcPts val="0"/>
              </a:spcBef>
              <a:spcAft>
                <a:spcPts val="0"/>
              </a:spcAft>
            </a:pPr>
            <a:r>
              <a:rPr lang="en-US" sz="1600"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PennState</a:t>
            </a:r>
            <a:r>
              <a:rPr lang="en-US" sz="16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https://online.stat.psu.edu/stat510/lesson/12/12.1</a:t>
            </a:r>
            <a:r>
              <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A8BF4D"/>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https://www.rdocumentation.org/packages/stats/versions/3.6.2/topics/</a:t>
            </a:r>
            <a:r>
              <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spectrum</a:t>
            </a:r>
            <a:endPar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SD in Python: https://docs.scipy.org/doc/scipy/reference/generated/scipy.signal.periodogram.html</a:t>
            </a:r>
            <a:endParaRPr lang="en-US" sz="1600" u="sng"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600" u="sng" dirty="0">
                <a:solidFill>
                  <a:srgbClr val="A8BF4D"/>
                </a:solidFill>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SD in R: </a:t>
            </a:r>
            <a:r>
              <a:rPr lang="en-US" sz="1600"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https://stat.ethz.ch/R-manual/R-devel/library/stats/html/spec.ar.html</a:t>
            </a:r>
            <a:endPar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4287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86AD5D-996E-427F-8C55-F24AD62973AA}"/>
              </a:ext>
            </a:extLst>
          </p:cNvPr>
          <p:cNvSpPr txBox="1"/>
          <p:nvPr/>
        </p:nvSpPr>
        <p:spPr>
          <a:xfrm>
            <a:off x="766617" y="687560"/>
            <a:ext cx="5329383" cy="400110"/>
          </a:xfrm>
          <a:prstGeom prst="rect">
            <a:avLst/>
          </a:prstGeom>
          <a:solidFill>
            <a:schemeClr val="accent4">
              <a:lumMod val="20000"/>
              <a:lumOff val="80000"/>
            </a:schemeClr>
          </a:solidFill>
        </p:spPr>
        <p:txBody>
          <a:bodyPr wrap="square">
            <a:spAutoFit/>
          </a:bodyPr>
          <a:lstStyle/>
          <a:p>
            <a:pPr algn="ctr"/>
            <a:r>
              <a:rPr kumimoji="0" lang="en-US" sz="2000" b="1" i="0" u="none" strike="noStrike" kern="1200" cap="none" spc="0" normalizeH="0" baseline="0" noProof="0" dirty="0">
                <a:ln>
                  <a:noFill/>
                </a:ln>
                <a:solidFill>
                  <a:srgbClr val="333333"/>
                </a:solidFill>
                <a:effectLst/>
                <a:uLnTx/>
                <a:uFillTx/>
                <a:latin typeface="inherit"/>
              </a:rPr>
              <a:t>Sample Python Code for Spectral density</a:t>
            </a:r>
            <a:endParaRPr lang="en-US" sz="2000" b="1" dirty="0">
              <a:latin typeface="inherit"/>
            </a:endParaRPr>
          </a:p>
        </p:txBody>
      </p:sp>
      <p:sp>
        <p:nvSpPr>
          <p:cNvPr id="6" name="TextBox 5">
            <a:extLst>
              <a:ext uri="{FF2B5EF4-FFF2-40B4-BE49-F238E27FC236}">
                <a16:creationId xmlns:a16="http://schemas.microsoft.com/office/drawing/2014/main" id="{0CC2F1D9-DDF3-4648-B7B0-88A47613E919}"/>
              </a:ext>
            </a:extLst>
          </p:cNvPr>
          <p:cNvSpPr txBox="1"/>
          <p:nvPr/>
        </p:nvSpPr>
        <p:spPr>
          <a:xfrm>
            <a:off x="6336145" y="842240"/>
            <a:ext cx="4313385" cy="400110"/>
          </a:xfrm>
          <a:prstGeom prst="rect">
            <a:avLst/>
          </a:prstGeom>
          <a:solidFill>
            <a:schemeClr val="accent6">
              <a:lumMod val="20000"/>
              <a:lumOff val="80000"/>
            </a:schemeClr>
          </a:solidFill>
        </p:spPr>
        <p:txBody>
          <a:bodyPr wrap="square">
            <a:spAutoFit/>
          </a:bodyPr>
          <a:lstStyle/>
          <a:p>
            <a:pPr algn="ctr"/>
            <a:r>
              <a:rPr kumimoji="0" lang="en-US" sz="2000" b="1" i="0" u="none" strike="noStrike" kern="1200" cap="none" spc="0" normalizeH="0" baseline="0" noProof="0" dirty="0">
                <a:ln>
                  <a:noFill/>
                </a:ln>
                <a:solidFill>
                  <a:srgbClr val="333333"/>
                </a:solidFill>
                <a:effectLst/>
                <a:uLnTx/>
                <a:uFillTx/>
                <a:latin typeface="inherit"/>
              </a:rPr>
              <a:t>Sample R Code for Spectral Density </a:t>
            </a:r>
            <a:endParaRPr lang="en-US" sz="2000" b="1" dirty="0">
              <a:latin typeface="inherit"/>
            </a:endParaRPr>
          </a:p>
        </p:txBody>
      </p:sp>
      <p:pic>
        <p:nvPicPr>
          <p:cNvPr id="8" name="Picture 7">
            <a:extLst>
              <a:ext uri="{FF2B5EF4-FFF2-40B4-BE49-F238E27FC236}">
                <a16:creationId xmlns:a16="http://schemas.microsoft.com/office/drawing/2014/main" id="{3193CF5F-1EF1-4C96-8B1B-8496979F1A7C}"/>
              </a:ext>
            </a:extLst>
          </p:cNvPr>
          <p:cNvPicPr>
            <a:picLocks noChangeAspect="1"/>
          </p:cNvPicPr>
          <p:nvPr/>
        </p:nvPicPr>
        <p:blipFill>
          <a:blip r:embed="rId2"/>
          <a:stretch>
            <a:fillRect/>
          </a:stretch>
        </p:blipFill>
        <p:spPr>
          <a:xfrm>
            <a:off x="6437746" y="1242350"/>
            <a:ext cx="4498109" cy="1066741"/>
          </a:xfrm>
          <a:prstGeom prst="rect">
            <a:avLst/>
          </a:prstGeom>
        </p:spPr>
      </p:pic>
      <p:sp>
        <p:nvSpPr>
          <p:cNvPr id="7" name="TextBox 6">
            <a:extLst>
              <a:ext uri="{FF2B5EF4-FFF2-40B4-BE49-F238E27FC236}">
                <a16:creationId xmlns:a16="http://schemas.microsoft.com/office/drawing/2014/main" id="{409AFADA-E37D-401A-9727-21FDE2A60C43}"/>
              </a:ext>
            </a:extLst>
          </p:cNvPr>
          <p:cNvSpPr txBox="1"/>
          <p:nvPr/>
        </p:nvSpPr>
        <p:spPr>
          <a:xfrm>
            <a:off x="766616" y="1172213"/>
            <a:ext cx="5481783" cy="2308324"/>
          </a:xfrm>
          <a:prstGeom prst="rect">
            <a:avLst/>
          </a:prstGeom>
          <a:solidFill>
            <a:schemeClr val="bg1">
              <a:lumMod val="95000"/>
            </a:schemeClr>
          </a:solidFill>
        </p:spPr>
        <p:txBody>
          <a:bodyPr wrap="square">
            <a:spAutoFit/>
          </a:bodyPr>
          <a:lstStyle/>
          <a:p>
            <a:r>
              <a:rPr lang="en-US" dirty="0"/>
              <a:t>f, </a:t>
            </a:r>
            <a:r>
              <a:rPr lang="en-US" dirty="0" err="1"/>
              <a:t>Pxx_den</a:t>
            </a:r>
            <a:r>
              <a:rPr lang="en-US" dirty="0"/>
              <a:t> = </a:t>
            </a:r>
            <a:r>
              <a:rPr lang="en-US" dirty="0" err="1"/>
              <a:t>signal.periodogram</a:t>
            </a:r>
            <a:r>
              <a:rPr lang="en-US" dirty="0"/>
              <a:t>(</a:t>
            </a:r>
            <a:r>
              <a:rPr lang="en-US" dirty="0" err="1"/>
              <a:t>df_stationary</a:t>
            </a:r>
            <a:r>
              <a:rPr lang="en-US" dirty="0"/>
              <a:t>['Revenue'])</a:t>
            </a:r>
          </a:p>
          <a:p>
            <a:r>
              <a:rPr lang="en-US" dirty="0" err="1"/>
              <a:t>plt.semilogy</a:t>
            </a:r>
            <a:r>
              <a:rPr lang="en-US" dirty="0"/>
              <a:t>(f, </a:t>
            </a:r>
            <a:r>
              <a:rPr lang="en-US" dirty="0" err="1"/>
              <a:t>Pxx_den</a:t>
            </a:r>
            <a:r>
              <a:rPr lang="en-US" dirty="0"/>
              <a:t>)</a:t>
            </a:r>
          </a:p>
          <a:p>
            <a:r>
              <a:rPr lang="en-US" dirty="0" err="1"/>
              <a:t>plt.ylim</a:t>
            </a:r>
            <a:r>
              <a:rPr lang="en-US" dirty="0"/>
              <a:t>([1e-6, 1e2])</a:t>
            </a:r>
          </a:p>
          <a:p>
            <a:r>
              <a:rPr lang="en-US" dirty="0" err="1"/>
              <a:t>plt.title</a:t>
            </a:r>
            <a:r>
              <a:rPr lang="en-US" dirty="0"/>
              <a:t>('</a:t>
            </a:r>
            <a:r>
              <a:rPr lang="en-US" dirty="0" err="1"/>
              <a:t>Spectal</a:t>
            </a:r>
            <a:r>
              <a:rPr lang="en-US" dirty="0"/>
              <a:t> Density')</a:t>
            </a:r>
          </a:p>
          <a:p>
            <a:r>
              <a:rPr lang="en-US" dirty="0" err="1"/>
              <a:t>plt.xlabel</a:t>
            </a:r>
            <a:r>
              <a:rPr lang="en-US" dirty="0"/>
              <a:t>('Frequency')</a:t>
            </a:r>
          </a:p>
          <a:p>
            <a:r>
              <a:rPr lang="en-US" dirty="0" err="1"/>
              <a:t>plt.ylabel</a:t>
            </a:r>
            <a:r>
              <a:rPr lang="en-US" dirty="0"/>
              <a:t>('</a:t>
            </a:r>
            <a:r>
              <a:rPr lang="en-US" dirty="0" err="1"/>
              <a:t>Spectal</a:t>
            </a:r>
            <a:r>
              <a:rPr lang="en-US" dirty="0"/>
              <a:t> Density')</a:t>
            </a:r>
          </a:p>
          <a:p>
            <a:r>
              <a:rPr lang="en-US" dirty="0" err="1"/>
              <a:t>plt.show</a:t>
            </a:r>
            <a:r>
              <a:rPr lang="en-US" dirty="0"/>
              <a:t>()</a:t>
            </a:r>
          </a:p>
        </p:txBody>
      </p:sp>
      <p:sp>
        <p:nvSpPr>
          <p:cNvPr id="10" name="TextBox 9">
            <a:extLst>
              <a:ext uri="{FF2B5EF4-FFF2-40B4-BE49-F238E27FC236}">
                <a16:creationId xmlns:a16="http://schemas.microsoft.com/office/drawing/2014/main" id="{CFB0DE4E-C6FF-43BE-9D92-DF9961373873}"/>
              </a:ext>
            </a:extLst>
          </p:cNvPr>
          <p:cNvSpPr txBox="1"/>
          <p:nvPr/>
        </p:nvSpPr>
        <p:spPr>
          <a:xfrm>
            <a:off x="766617" y="3739719"/>
            <a:ext cx="10570167" cy="2031325"/>
          </a:xfrm>
          <a:prstGeom prst="rect">
            <a:avLst/>
          </a:prstGeom>
          <a:noFill/>
        </p:spPr>
        <p:txBody>
          <a:bodyPr wrap="square">
            <a:spAutoFit/>
          </a:bodyPr>
          <a:lstStyle/>
          <a:p>
            <a:r>
              <a:rPr lang="en-US" b="1" dirty="0">
                <a:latin typeface="inherit"/>
              </a:rPr>
              <a:t>Why Spectral Density?</a:t>
            </a:r>
          </a:p>
          <a:p>
            <a:pPr marL="285750" indent="-285750">
              <a:buFont typeface="Arial" panose="020B0604020202020204" pitchFamily="34" charset="0"/>
              <a:buChar char="•"/>
            </a:pPr>
            <a:r>
              <a:rPr lang="en-US" dirty="0">
                <a:latin typeface="inherit"/>
              </a:rPr>
              <a:t>Time Series sometimes shows periodic behavior which can be difficult to understand. So, you do Spectral analysis to discover underlying periodicities.</a:t>
            </a:r>
          </a:p>
          <a:p>
            <a:pPr marL="285750" indent="-285750">
              <a:buFont typeface="Arial" panose="020B0604020202020204" pitchFamily="34" charset="0"/>
              <a:buChar char="•"/>
            </a:pPr>
            <a:r>
              <a:rPr lang="en-US" dirty="0">
                <a:latin typeface="inherit"/>
              </a:rPr>
              <a:t>It helps to understand the cyclicality in the data. </a:t>
            </a:r>
          </a:p>
          <a:p>
            <a:pPr marL="285750" indent="-285750">
              <a:buFont typeface="Arial" panose="020B0604020202020204" pitchFamily="34" charset="0"/>
              <a:buChar char="•"/>
            </a:pPr>
            <a:r>
              <a:rPr lang="en-US" dirty="0">
                <a:latin typeface="inherit"/>
              </a:rPr>
              <a:t>You do so by transforming the data from the time domain to the frequency domain. </a:t>
            </a:r>
          </a:p>
          <a:p>
            <a:pPr marL="285750" indent="-285750">
              <a:buFont typeface="Arial" panose="020B0604020202020204" pitchFamily="34" charset="0"/>
              <a:buChar char="•"/>
            </a:pPr>
            <a:r>
              <a:rPr lang="en-US" dirty="0">
                <a:latin typeface="inherit"/>
              </a:rPr>
              <a:t>Periodicity is the fact of something happening at regularly-spaced periods of time. </a:t>
            </a:r>
          </a:p>
          <a:p>
            <a:pPr marL="285750" indent="-285750">
              <a:buFont typeface="Arial" panose="020B0604020202020204" pitchFamily="34" charset="0"/>
              <a:buChar char="•"/>
            </a:pPr>
            <a:r>
              <a:rPr lang="en-US" dirty="0">
                <a:latin typeface="inherit"/>
              </a:rPr>
              <a:t>An example of periodicity is the full moon happening every 29.5 days.</a:t>
            </a:r>
          </a:p>
        </p:txBody>
      </p:sp>
      <p:sp>
        <p:nvSpPr>
          <p:cNvPr id="11" name="TextBox 10">
            <a:extLst>
              <a:ext uri="{FF2B5EF4-FFF2-40B4-BE49-F238E27FC236}">
                <a16:creationId xmlns:a16="http://schemas.microsoft.com/office/drawing/2014/main" id="{33E130D2-B95B-4526-9228-1516A4400A8A}"/>
              </a:ext>
            </a:extLst>
          </p:cNvPr>
          <p:cNvSpPr txBox="1"/>
          <p:nvPr/>
        </p:nvSpPr>
        <p:spPr>
          <a:xfrm>
            <a:off x="6560598" y="2557207"/>
            <a:ext cx="4864785" cy="369332"/>
          </a:xfrm>
          <a:prstGeom prst="rect">
            <a:avLst/>
          </a:prstGeom>
          <a:noFill/>
        </p:spPr>
        <p:txBody>
          <a:bodyPr wrap="square">
            <a:spAutoFit/>
          </a:bodyPr>
          <a:lstStyle/>
          <a:p>
            <a:r>
              <a:rPr lang="en-US" dirty="0">
                <a:latin typeface="Inherit"/>
              </a:rPr>
              <a:t>spectrum(</a:t>
            </a:r>
            <a:r>
              <a:rPr lang="en-US" dirty="0" err="1">
                <a:latin typeface="Inherit"/>
              </a:rPr>
              <a:t>time_series</a:t>
            </a:r>
            <a:r>
              <a:rPr lang="en-US" dirty="0">
                <a:latin typeface="Inherit"/>
              </a:rPr>
              <a:t>) </a:t>
            </a:r>
            <a:r>
              <a:rPr lang="en-US" i="1" dirty="0">
                <a:latin typeface="Inherit"/>
              </a:rPr>
              <a:t># Visualize spectral density.</a:t>
            </a:r>
          </a:p>
        </p:txBody>
      </p:sp>
    </p:spTree>
    <p:extLst>
      <p:ext uri="{BB962C8B-B14F-4D97-AF65-F5344CB8AC3E}">
        <p14:creationId xmlns:p14="http://schemas.microsoft.com/office/powerpoint/2010/main" val="350934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2F379B-1AE9-42C5-8580-2D7D22D1C8B0}"/>
              </a:ext>
            </a:extLst>
          </p:cNvPr>
          <p:cNvSpPr txBox="1"/>
          <p:nvPr/>
        </p:nvSpPr>
        <p:spPr>
          <a:xfrm>
            <a:off x="736199" y="215019"/>
            <a:ext cx="10571826" cy="6432530"/>
          </a:xfrm>
          <a:prstGeom prst="rect">
            <a:avLst/>
          </a:prstGeom>
          <a:noFill/>
        </p:spPr>
        <p:txBody>
          <a:bodyPr wrap="square">
            <a:spAutoFit/>
          </a:bodyPr>
          <a:lstStyle/>
          <a:p>
            <a:pPr marR="0"/>
            <a:r>
              <a:rPr lang="en-US" b="1" dirty="0">
                <a:effectLst/>
                <a:latin typeface="inherit"/>
                <a:ea typeface="Calibri" panose="020F0502020204030204" pitchFamily="34" charset="0"/>
                <a:cs typeface="Times New Roman" panose="02020603050405020304" pitchFamily="18" charset="0"/>
              </a:rPr>
              <a:t>Interpretation of Spectral Density</a:t>
            </a:r>
          </a:p>
          <a:p>
            <a:pPr indent="-285750">
              <a:buFont typeface="Arial" panose="020B0604020202020204" pitchFamily="34" charset="0"/>
              <a:buChar char="•"/>
            </a:pPr>
            <a:r>
              <a:rPr lang="en-US" dirty="0">
                <a:latin typeface="inherit"/>
              </a:rPr>
              <a:t>The spikes or signals on the spectral density graph do not follow a specific cycle or period. They seems to be random. This shows that the time series data does not have seasonality or periodicity.</a:t>
            </a:r>
          </a:p>
          <a:p>
            <a:pPr indent="-285750">
              <a:buFont typeface="Arial" panose="020B0604020202020204" pitchFamily="34" charset="0"/>
              <a:buChar char="•"/>
            </a:pPr>
            <a:endParaRPr lang="en-US" dirty="0">
              <a:latin typeface="inherit"/>
            </a:endParaRPr>
          </a:p>
          <a:p>
            <a:pPr indent="-285750">
              <a:buFont typeface="Arial" panose="020B0604020202020204" pitchFamily="34" charset="0"/>
              <a:buChar char="•"/>
            </a:pPr>
            <a:r>
              <a:rPr lang="en-US" dirty="0">
                <a:latin typeface="inherit"/>
              </a:rPr>
              <a:t>In data science, periodicity is a pattern (trend) in a time series that occurs at regular time intervals.  If the time intervals at which the pattern repeats itself can't be precisely defined and are not constant the time series is said to be cyclical.</a:t>
            </a:r>
          </a:p>
          <a:p>
            <a:pPr marR="0" indent="-285750">
              <a:buFont typeface="Arial" panose="020B0604020202020204" pitchFamily="34" charset="0"/>
              <a:buChar char="•"/>
            </a:pPr>
            <a:endParaRPr lang="en-US" dirty="0">
              <a:effectLst/>
              <a:latin typeface="inherit"/>
              <a:ea typeface="Calibri" panose="020F0502020204030204" pitchFamily="34" charset="0"/>
              <a:cs typeface="Times New Roman" panose="02020603050405020304" pitchFamily="18" charset="0"/>
            </a:endParaRPr>
          </a:p>
          <a:p>
            <a:pPr marR="0" indent="-285750">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Power Spectral Density and Power Spectrum refer to the same thing – time and the variance between the previous and current time periods (covariance). This time signal is indicated on the Y-axis of the graph.</a:t>
            </a:r>
            <a:endParaRPr lang="en-US" dirty="0">
              <a:effectLst/>
              <a:latin typeface="inherit"/>
              <a:ea typeface="Calibri" panose="020F0502020204030204" pitchFamily="34" charset="0"/>
            </a:endParaRPr>
          </a:p>
          <a:p>
            <a:pPr marR="0"/>
            <a:endParaRPr lang="en-US" dirty="0">
              <a:effectLst/>
              <a:latin typeface="inherit"/>
              <a:ea typeface="Calibri" panose="020F0502020204030204" pitchFamily="34" charset="0"/>
            </a:endParaRPr>
          </a:p>
          <a:p>
            <a:pPr marR="0" indent="-285750">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X-axis represents the frequencies which are the number of observations before the seasonal pattern repeats.</a:t>
            </a:r>
            <a:endParaRPr lang="en-US" dirty="0">
              <a:effectLst/>
              <a:latin typeface="inherit"/>
              <a:ea typeface="Calibri" panose="020F0502020204030204" pitchFamily="34" charset="0"/>
            </a:endParaRPr>
          </a:p>
          <a:p>
            <a:pPr marR="0"/>
            <a:r>
              <a:rPr lang="en-US" dirty="0">
                <a:effectLst/>
                <a:latin typeface="inherit"/>
                <a:ea typeface="Calibri" panose="020F0502020204030204" pitchFamily="34" charset="0"/>
                <a:cs typeface="Times New Roman" panose="02020603050405020304" pitchFamily="18" charset="0"/>
              </a:rPr>
              <a:t> </a:t>
            </a:r>
            <a:endParaRPr lang="en-US" dirty="0">
              <a:effectLst/>
              <a:latin typeface="inherit"/>
              <a:ea typeface="Calibri" panose="020F0502020204030204" pitchFamily="34" charset="0"/>
            </a:endParaRPr>
          </a:p>
          <a:p>
            <a:pPr marR="0" indent="-285750">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When you transform the Power Spectral Density to the frequency, it shows a curve that is described as the spectral density.  </a:t>
            </a:r>
            <a:endParaRPr lang="en-US" dirty="0">
              <a:effectLst/>
              <a:latin typeface="inherit"/>
              <a:ea typeface="Calibri" panose="020F0502020204030204" pitchFamily="34" charset="0"/>
            </a:endParaRPr>
          </a:p>
          <a:p>
            <a:pPr marR="0"/>
            <a:endParaRPr lang="en-US" dirty="0">
              <a:effectLst/>
              <a:latin typeface="inherit"/>
              <a:ea typeface="Calibri" panose="020F0502020204030204" pitchFamily="34" charset="0"/>
            </a:endParaRPr>
          </a:p>
          <a:p>
            <a:pPr marR="0" indent="-285750">
              <a:buFont typeface="Arial" panose="020B0604020202020204" pitchFamily="34" charset="0"/>
              <a:buChar char="•"/>
            </a:pPr>
            <a:r>
              <a:rPr lang="en-US" dirty="0">
                <a:effectLst/>
                <a:latin typeface="inherit"/>
                <a:ea typeface="Calibri" panose="020F0502020204030204" pitchFamily="34" charset="0"/>
                <a:cs typeface="Times New Roman" panose="02020603050405020304" pitchFamily="18" charset="0"/>
              </a:rPr>
              <a:t>The Y-axis assigns value to the covariance between two elements (signals) in the series known as autocovariance. Please read more about the Y and X axes interpretation here.</a:t>
            </a:r>
          </a:p>
          <a:p>
            <a:pPr marR="0"/>
            <a:endParaRPr lang="en-US" dirty="0">
              <a:latin typeface="inherit"/>
              <a:ea typeface="Calibri" panose="020F0502020204030204" pitchFamily="34" charset="0"/>
              <a:cs typeface="Times New Roman" panose="02020603050405020304" pitchFamily="18" charset="0"/>
            </a:endParaRPr>
          </a:p>
          <a:p>
            <a:r>
              <a:rPr lang="en-US" dirty="0">
                <a:latin typeface="inherit"/>
              </a:rPr>
              <a:t>Jones, J. (2018, February 19). Time Series and Spectral Analysis. </a:t>
            </a:r>
            <a:r>
              <a:rPr lang="en-US" dirty="0" err="1">
                <a:latin typeface="inherit"/>
              </a:rPr>
              <a:t>Standford</a:t>
            </a:r>
            <a:r>
              <a:rPr lang="en-US" dirty="0">
                <a:latin typeface="inherit"/>
              </a:rPr>
              <a:t>. Retrieved January 10, 2022, </a:t>
            </a:r>
          </a:p>
          <a:p>
            <a:r>
              <a:rPr lang="en-US" dirty="0">
                <a:latin typeface="inherit"/>
              </a:rPr>
              <a:t>from </a:t>
            </a:r>
            <a:r>
              <a:rPr lang="en-US" dirty="0">
                <a:latin typeface="inherit"/>
                <a:hlinkClick r:id="rId2"/>
              </a:rPr>
              <a:t>https://web.stanford.edu/class/earthsys214/notes/series.html</a:t>
            </a:r>
            <a:endParaRPr lang="en-US" dirty="0">
              <a:latin typeface="inherit"/>
            </a:endParaRPr>
          </a:p>
          <a:p>
            <a:pPr marL="0" marR="0">
              <a:spcBef>
                <a:spcPts val="0"/>
              </a:spcBef>
              <a:spcAft>
                <a:spcPts val="0"/>
              </a:spcAft>
            </a:pP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16738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E47B7-1C9D-4D21-80D5-28C236B5F5AA}"/>
              </a:ext>
            </a:extLst>
          </p:cNvPr>
          <p:cNvPicPr>
            <a:picLocks noChangeAspect="1"/>
          </p:cNvPicPr>
          <p:nvPr/>
        </p:nvPicPr>
        <p:blipFill>
          <a:blip r:embed="rId2"/>
          <a:stretch>
            <a:fillRect/>
          </a:stretch>
        </p:blipFill>
        <p:spPr>
          <a:xfrm>
            <a:off x="592589" y="2694157"/>
            <a:ext cx="6532115" cy="3774076"/>
          </a:xfrm>
          <a:prstGeom prst="rect">
            <a:avLst/>
          </a:prstGeom>
        </p:spPr>
      </p:pic>
      <p:sp>
        <p:nvSpPr>
          <p:cNvPr id="10" name="TextBox 9">
            <a:extLst>
              <a:ext uri="{FF2B5EF4-FFF2-40B4-BE49-F238E27FC236}">
                <a16:creationId xmlns:a16="http://schemas.microsoft.com/office/drawing/2014/main" id="{5335EF14-ECA5-42C4-8C31-DA96DD3F685C}"/>
              </a:ext>
            </a:extLst>
          </p:cNvPr>
          <p:cNvSpPr txBox="1"/>
          <p:nvPr/>
        </p:nvSpPr>
        <p:spPr>
          <a:xfrm>
            <a:off x="486448" y="496183"/>
            <a:ext cx="6121152" cy="523220"/>
          </a:xfrm>
          <a:prstGeom prst="rect">
            <a:avLst/>
          </a:prstGeom>
          <a:solidFill>
            <a:schemeClr val="accent2"/>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white"/>
                </a:solidFill>
                <a:effectLst/>
                <a:uLnTx/>
                <a:uFillTx/>
                <a:latin typeface="Garamond" panose="02020404030301010803"/>
                <a:ea typeface="+mn-ea"/>
                <a:cs typeface="+mn-cs"/>
              </a:rPr>
              <a:t>Decomposed Time Series</a:t>
            </a:r>
            <a:endParaRPr kumimoji="0" lang="en-US" sz="2800" b="1" i="0" u="none" strike="noStrike" kern="1200" cap="none" spc="0" normalizeH="0" baseline="0" noProof="0" dirty="0">
              <a:ln>
                <a:noFill/>
              </a:ln>
              <a:solidFill>
                <a:prstClr val="white"/>
              </a:solidFill>
              <a:effectLst/>
              <a:uLnTx/>
              <a:uFillTx/>
              <a:latin typeface="Garamond" panose="02020404030301010803"/>
              <a:ea typeface="+mn-ea"/>
              <a:cs typeface="+mn-cs"/>
            </a:endParaRPr>
          </a:p>
        </p:txBody>
      </p:sp>
      <p:sp>
        <p:nvSpPr>
          <p:cNvPr id="12" name="TextBox 11">
            <a:extLst>
              <a:ext uri="{FF2B5EF4-FFF2-40B4-BE49-F238E27FC236}">
                <a16:creationId xmlns:a16="http://schemas.microsoft.com/office/drawing/2014/main" id="{F9666D57-EFF6-4B70-A501-D0350091E8B5}"/>
              </a:ext>
            </a:extLst>
          </p:cNvPr>
          <p:cNvSpPr txBox="1"/>
          <p:nvPr/>
        </p:nvSpPr>
        <p:spPr>
          <a:xfrm>
            <a:off x="618744" y="1118116"/>
            <a:ext cx="11070012" cy="1477328"/>
          </a:xfrm>
          <a:prstGeom prst="rect">
            <a:avLst/>
          </a:prstGeom>
          <a:noFill/>
        </p:spPr>
        <p:txBody>
          <a:bodyPr wrap="square">
            <a:spAutoFit/>
          </a:bodyPr>
          <a:lstStyle/>
          <a:p>
            <a:r>
              <a:rPr kumimoji="0" lang="en-US" sz="1800" b="1" i="0" u="none" strike="noStrike" kern="1200" cap="none" spc="0" normalizeH="0" baseline="0" noProof="0" dirty="0">
                <a:ln>
                  <a:noFill/>
                </a:ln>
                <a:solidFill>
                  <a:srgbClr val="C00000"/>
                </a:solidFill>
                <a:effectLst/>
                <a:uLnTx/>
                <a:uFillTx/>
                <a:latin typeface="Lato"/>
                <a:ea typeface="+mn-ea"/>
                <a:cs typeface="+mn-cs"/>
              </a:rPr>
              <a:t>D1e</a:t>
            </a:r>
            <a:r>
              <a:rPr kumimoji="0" lang="en-US" sz="1800" b="0" i="0" u="none" strike="noStrike" kern="1200" cap="none" spc="0" normalizeH="0" baseline="0" noProof="0" dirty="0">
                <a:ln>
                  <a:noFill/>
                </a:ln>
                <a:solidFill>
                  <a:srgbClr val="333333"/>
                </a:solidFill>
                <a:effectLst/>
                <a:uLnTx/>
                <a:uFillTx/>
                <a:latin typeface="Lato"/>
                <a:ea typeface="+mn-ea"/>
                <a:cs typeface="+mn-cs"/>
              </a:rPr>
              <a:t>. Decomposing Time Series means splitting Time Series  data into its 3 components (Trend, Seasonality, and Residual) to identify them. It provides a visual summary of the components and helps detect the presence or the lack of these components . You can use the </a:t>
            </a:r>
            <a:r>
              <a:rPr kumimoji="0" lang="en-US" sz="1800" b="0" i="0" u="none" strike="noStrike" kern="1200" cap="none" spc="0" normalizeH="0" baseline="0" noProof="0" dirty="0" err="1">
                <a:ln>
                  <a:noFill/>
                </a:ln>
                <a:solidFill>
                  <a:srgbClr val="333333"/>
                </a:solidFill>
                <a:effectLst/>
                <a:uLnTx/>
                <a:uFillTx/>
                <a:latin typeface="Lato"/>
                <a:ea typeface="+mn-ea"/>
                <a:cs typeface="+mn-cs"/>
              </a:rPr>
              <a:t>statsmodel</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0" i="0" u="none" strike="noStrike" kern="1200" cap="none" spc="0" normalizeH="0" baseline="0" noProof="0" dirty="0" err="1">
                <a:ln>
                  <a:noFill/>
                </a:ln>
                <a:solidFill>
                  <a:srgbClr val="333333"/>
                </a:solidFill>
                <a:effectLst/>
                <a:uLnTx/>
                <a:uFillTx/>
                <a:latin typeface="Lato"/>
                <a:ea typeface="+mn-ea"/>
                <a:cs typeface="+mn-cs"/>
              </a:rPr>
              <a:t>seasonal_decompose</a:t>
            </a:r>
            <a:r>
              <a:rPr kumimoji="0" lang="en-US" sz="1800" b="0" i="0" u="none" strike="noStrike" kern="1200" cap="none" spc="0" normalizeH="0" baseline="0" noProof="0" dirty="0">
                <a:ln>
                  <a:noFill/>
                </a:ln>
                <a:solidFill>
                  <a:srgbClr val="333333"/>
                </a:solidFill>
                <a:effectLst/>
                <a:uLnTx/>
                <a:uFillTx/>
                <a:latin typeface="Lato"/>
                <a:ea typeface="+mn-ea"/>
                <a:cs typeface="+mn-cs"/>
              </a:rPr>
              <a:t>() function in Python to separate the three components, use the </a:t>
            </a:r>
            <a:r>
              <a:rPr kumimoji="0" lang="en-US" sz="1800" b="0" i="0" u="none" strike="noStrike" kern="1200" cap="none" spc="0" normalizeH="0" baseline="0" noProof="0" dirty="0" err="1">
                <a:ln>
                  <a:noFill/>
                </a:ln>
                <a:solidFill>
                  <a:srgbClr val="333333"/>
                </a:solidFill>
                <a:effectLst/>
                <a:uLnTx/>
                <a:uFillTx/>
                <a:latin typeface="Lato"/>
                <a:ea typeface="+mn-ea"/>
                <a:cs typeface="+mn-cs"/>
              </a:rPr>
              <a:t>decomp.plot</a:t>
            </a:r>
            <a:r>
              <a:rPr kumimoji="0" lang="en-US" sz="1800" b="0" i="0" u="none" strike="noStrike" kern="1200" cap="none" spc="0" normalizeH="0" baseline="0" noProof="0" dirty="0">
                <a:ln>
                  <a:noFill/>
                </a:ln>
                <a:solidFill>
                  <a:srgbClr val="333333"/>
                </a:solidFill>
                <a:effectLst/>
                <a:uLnTx/>
                <a:uFillTx/>
                <a:latin typeface="Lato"/>
                <a:ea typeface="+mn-ea"/>
                <a:cs typeface="+mn-cs"/>
              </a:rPr>
              <a:t>( ) function to plot it out, and use the </a:t>
            </a:r>
            <a:r>
              <a:rPr kumimoji="0" lang="en-US" sz="1800" b="0" i="0" u="none" strike="noStrike" kern="1200" cap="none" spc="0" normalizeH="0" baseline="0" noProof="0" dirty="0" err="1">
                <a:ln>
                  <a:noFill/>
                </a:ln>
                <a:solidFill>
                  <a:srgbClr val="333333"/>
                </a:solidFill>
                <a:effectLst/>
                <a:uLnTx/>
                <a:uFillTx/>
                <a:latin typeface="Lato"/>
                <a:ea typeface="+mn-ea"/>
                <a:cs typeface="+mn-cs"/>
              </a:rPr>
              <a:t>plt.show</a:t>
            </a:r>
            <a:r>
              <a:rPr kumimoji="0" lang="en-US" sz="1800" b="0" i="0" u="none" strike="noStrike" kern="1200" cap="none" spc="0" normalizeH="0" baseline="0" noProof="0" dirty="0">
                <a:ln>
                  <a:noFill/>
                </a:ln>
                <a:solidFill>
                  <a:srgbClr val="333333"/>
                </a:solidFill>
                <a:effectLst/>
                <a:uLnTx/>
                <a:uFillTx/>
                <a:latin typeface="Lato"/>
                <a:ea typeface="+mn-ea"/>
                <a:cs typeface="+mn-cs"/>
              </a:rPr>
              <a:t> to display them. See example output below:</a:t>
            </a:r>
            <a:endParaRPr lang="en-US" dirty="0"/>
          </a:p>
        </p:txBody>
      </p:sp>
      <p:sp>
        <p:nvSpPr>
          <p:cNvPr id="14" name="TextBox 13">
            <a:extLst>
              <a:ext uri="{FF2B5EF4-FFF2-40B4-BE49-F238E27FC236}">
                <a16:creationId xmlns:a16="http://schemas.microsoft.com/office/drawing/2014/main" id="{1A2A2976-1DFC-42D6-AA4A-300172BFAED6}"/>
              </a:ext>
            </a:extLst>
          </p:cNvPr>
          <p:cNvSpPr txBox="1"/>
          <p:nvPr/>
        </p:nvSpPr>
        <p:spPr>
          <a:xfrm>
            <a:off x="7338972" y="2575869"/>
            <a:ext cx="4330296" cy="1569660"/>
          </a:xfrm>
          <a:prstGeom prst="rect">
            <a:avLst/>
          </a:prstGeom>
          <a:solidFill>
            <a:schemeClr val="accent1">
              <a:lumMod val="20000"/>
              <a:lumOff val="80000"/>
            </a:schemeClr>
          </a:solidFill>
        </p:spPr>
        <p:txBody>
          <a:bodyPr wrap="square">
            <a:spAutoFit/>
          </a:bodyPr>
          <a:lstStyle/>
          <a:p>
            <a:r>
              <a:rPr lang="en-US" sz="1600" b="1" dirty="0"/>
              <a:t>Ex 1: R Code to decompose Time Series </a:t>
            </a:r>
          </a:p>
          <a:p>
            <a:r>
              <a:rPr lang="en-US" sz="1600" dirty="0" err="1"/>
              <a:t>stl</a:t>
            </a:r>
            <a:r>
              <a:rPr lang="en-US" sz="1600" dirty="0"/>
              <a:t> &lt;- </a:t>
            </a:r>
            <a:r>
              <a:rPr lang="en-US" sz="1600" dirty="0" err="1"/>
              <a:t>stl</a:t>
            </a:r>
            <a:r>
              <a:rPr lang="en-US" sz="1600" dirty="0"/>
              <a:t>(</a:t>
            </a:r>
            <a:r>
              <a:rPr lang="en-US" sz="1600" dirty="0" err="1"/>
              <a:t>time_series</a:t>
            </a:r>
            <a:r>
              <a:rPr lang="en-US" sz="1600" dirty="0"/>
              <a:t>, </a:t>
            </a:r>
            <a:r>
              <a:rPr lang="en-US" sz="1600" dirty="0" err="1"/>
              <a:t>s.window</a:t>
            </a:r>
            <a:r>
              <a:rPr lang="en-US" sz="1600" dirty="0"/>
              <a:t> = "period") # Perform seasonal decomposition on time series.</a:t>
            </a:r>
          </a:p>
          <a:p>
            <a:r>
              <a:rPr lang="en-US" sz="1600" dirty="0"/>
              <a:t> </a:t>
            </a:r>
          </a:p>
          <a:p>
            <a:r>
              <a:rPr lang="en-US" sz="1600" dirty="0" err="1"/>
              <a:t>autoplot</a:t>
            </a:r>
            <a:r>
              <a:rPr lang="en-US" sz="1600" dirty="0"/>
              <a:t>(</a:t>
            </a:r>
            <a:r>
              <a:rPr lang="en-US" sz="1600" dirty="0" err="1"/>
              <a:t>stl</a:t>
            </a:r>
            <a:r>
              <a:rPr lang="en-US" sz="1600" dirty="0"/>
              <a:t>) # Visualize decomposition by observed, trend, seasonal, remainder </a:t>
            </a:r>
          </a:p>
        </p:txBody>
      </p:sp>
      <p:sp>
        <p:nvSpPr>
          <p:cNvPr id="16" name="TextBox 15">
            <a:extLst>
              <a:ext uri="{FF2B5EF4-FFF2-40B4-BE49-F238E27FC236}">
                <a16:creationId xmlns:a16="http://schemas.microsoft.com/office/drawing/2014/main" id="{C41134FC-B9CA-4AD0-9A26-C6B5CA6EE8EB}"/>
              </a:ext>
            </a:extLst>
          </p:cNvPr>
          <p:cNvSpPr txBox="1"/>
          <p:nvPr/>
        </p:nvSpPr>
        <p:spPr>
          <a:xfrm>
            <a:off x="7338972" y="4262557"/>
            <a:ext cx="4330296" cy="2246769"/>
          </a:xfrm>
          <a:prstGeom prst="rect">
            <a:avLst/>
          </a:prstGeom>
          <a:solidFill>
            <a:schemeClr val="bg1">
              <a:lumMod val="85000"/>
            </a:schemeClr>
          </a:solidFill>
        </p:spPr>
        <p:txBody>
          <a:bodyPr wrap="square">
            <a:spAutoFit/>
          </a:bodyPr>
          <a:lstStyle/>
          <a:p>
            <a:r>
              <a:rPr lang="en-US" sz="1400" b="1" dirty="0"/>
              <a:t>Ex 2: R Code to decompose Time Series </a:t>
            </a:r>
          </a:p>
          <a:p>
            <a:r>
              <a:rPr lang="en-US" sz="1400" dirty="0"/>
              <a:t>train$ma_7 = ma(</a:t>
            </a:r>
            <a:r>
              <a:rPr lang="en-US" sz="1400" dirty="0" err="1"/>
              <a:t>train$Revenue</a:t>
            </a:r>
            <a:r>
              <a:rPr lang="en-US" sz="1400" dirty="0"/>
              <a:t>, order=7)#weekly moving average</a:t>
            </a:r>
          </a:p>
          <a:p>
            <a:r>
              <a:rPr lang="en-US" sz="1400" dirty="0"/>
              <a:t>train$ma_30 = ma(</a:t>
            </a:r>
            <a:r>
              <a:rPr lang="en-US" sz="1400" dirty="0" err="1"/>
              <a:t>train$Revenue</a:t>
            </a:r>
            <a:r>
              <a:rPr lang="en-US" sz="1400" dirty="0"/>
              <a:t>, order=30)#monthly moving average</a:t>
            </a:r>
          </a:p>
          <a:p>
            <a:endParaRPr lang="en-US" sz="1400" dirty="0"/>
          </a:p>
          <a:p>
            <a:r>
              <a:rPr lang="en-US" sz="1400" dirty="0" err="1"/>
              <a:t>count_ma</a:t>
            </a:r>
            <a:r>
              <a:rPr lang="en-US" sz="1400" dirty="0"/>
              <a:t> = </a:t>
            </a:r>
            <a:r>
              <a:rPr lang="en-US" sz="1400" dirty="0" err="1"/>
              <a:t>ts</a:t>
            </a:r>
            <a:r>
              <a:rPr lang="en-US" sz="1400" dirty="0"/>
              <a:t>(</a:t>
            </a:r>
            <a:r>
              <a:rPr lang="en-US" sz="1400" dirty="0" err="1"/>
              <a:t>na.omit</a:t>
            </a:r>
            <a:r>
              <a:rPr lang="en-US" sz="1400" dirty="0"/>
              <a:t>(</a:t>
            </a:r>
            <a:r>
              <a:rPr lang="en-US" sz="1400" dirty="0" err="1"/>
              <a:t>train$Revenue</a:t>
            </a:r>
            <a:r>
              <a:rPr lang="en-US" sz="1400" dirty="0"/>
              <a:t>), frequency=30) </a:t>
            </a:r>
          </a:p>
          <a:p>
            <a:r>
              <a:rPr lang="en-US" sz="1400" dirty="0"/>
              <a:t>decomp = </a:t>
            </a:r>
            <a:r>
              <a:rPr lang="en-US" sz="1400" dirty="0" err="1"/>
              <a:t>stl</a:t>
            </a:r>
            <a:r>
              <a:rPr lang="en-US" sz="1400" dirty="0"/>
              <a:t>(</a:t>
            </a:r>
            <a:r>
              <a:rPr lang="en-US" sz="1400" dirty="0" err="1"/>
              <a:t>count_ma</a:t>
            </a:r>
            <a:r>
              <a:rPr lang="en-US" sz="1400" dirty="0"/>
              <a:t>, </a:t>
            </a:r>
            <a:r>
              <a:rPr lang="en-US" sz="1400" dirty="0" err="1"/>
              <a:t>s.window</a:t>
            </a:r>
            <a:r>
              <a:rPr lang="en-US" sz="1400" dirty="0"/>
              <a:t>="periodic")</a:t>
            </a:r>
          </a:p>
          <a:p>
            <a:r>
              <a:rPr lang="en-US" sz="1400" dirty="0" err="1"/>
              <a:t>deseasonal_cnt</a:t>
            </a:r>
            <a:r>
              <a:rPr lang="en-US" sz="1400" dirty="0"/>
              <a:t> &lt;- </a:t>
            </a:r>
            <a:r>
              <a:rPr lang="en-US" sz="1400" dirty="0" err="1"/>
              <a:t>seasadj</a:t>
            </a:r>
            <a:r>
              <a:rPr lang="en-US" sz="1400" dirty="0"/>
              <a:t>(decomp)</a:t>
            </a:r>
          </a:p>
          <a:p>
            <a:r>
              <a:rPr lang="en-US" sz="1400" dirty="0"/>
              <a:t>plot(decomp)</a:t>
            </a:r>
          </a:p>
        </p:txBody>
      </p:sp>
      <p:sp>
        <p:nvSpPr>
          <p:cNvPr id="18" name="TextBox 17">
            <a:extLst>
              <a:ext uri="{FF2B5EF4-FFF2-40B4-BE49-F238E27FC236}">
                <a16:creationId xmlns:a16="http://schemas.microsoft.com/office/drawing/2014/main" id="{1CAAD22A-49CE-4912-BC25-1FA2D6CFFD05}"/>
              </a:ext>
            </a:extLst>
          </p:cNvPr>
          <p:cNvSpPr txBox="1"/>
          <p:nvPr/>
        </p:nvSpPr>
        <p:spPr>
          <a:xfrm>
            <a:off x="6642518" y="539424"/>
            <a:ext cx="4927390" cy="369332"/>
          </a:xfrm>
          <a:prstGeom prst="rect">
            <a:avLst/>
          </a:prstGeom>
          <a:solidFill>
            <a:schemeClr val="accent1">
              <a:lumMod val="20000"/>
              <a:lumOff val="80000"/>
            </a:schemeClr>
          </a:solidFill>
        </p:spPr>
        <p:txBody>
          <a:bodyPr wrap="square">
            <a:spAutoFit/>
          </a:bodyPr>
          <a:lstStyle/>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hlinkClick r:id="rId3"/>
              </a:rPr>
              <a:t>https://online.stat.psu.edu/stat510/lesson/5/5.1</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31957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E50A4F-7B23-49E8-ACF7-DB97F26287E8}"/>
              </a:ext>
            </a:extLst>
          </p:cNvPr>
          <p:cNvSpPr>
            <a:spLocks noChangeArrowheads="1"/>
          </p:cNvSpPr>
          <p:nvPr/>
        </p:nvSpPr>
        <p:spPr bwMode="auto">
          <a:xfrm>
            <a:off x="304800" y="133238"/>
            <a:ext cx="11582400" cy="7048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Aft>
                <a:spcPct val="0"/>
              </a:spcAft>
              <a:buClrTx/>
              <a:buSzTx/>
              <a:buFontTx/>
              <a:buNone/>
              <a:tabLst/>
            </a:pPr>
            <a:r>
              <a:rPr lang="en-US" altLang="en-US" sz="2000" b="1" i="1" dirty="0">
                <a:solidFill>
                  <a:srgbClr val="212121"/>
                </a:solidFill>
                <a:latin typeface="Inherit"/>
              </a:rPr>
              <a:t>How to Decompose TS</a:t>
            </a:r>
            <a:endParaRPr lang="en-US" altLang="en-US" sz="2000" dirty="0">
              <a:solidFill>
                <a:srgbClr val="212121"/>
              </a:solidFill>
              <a:latin typeface="Inherit"/>
            </a:endParaRPr>
          </a:p>
          <a:p>
            <a:pPr marL="0" marR="0" lvl="0" indent="0" algn="l" defTabSz="914400" rtl="0" eaLnBrk="0" fontAlgn="base" latinLnBrk="0" hangingPunct="0">
              <a:spcAft>
                <a:spcPct val="0"/>
              </a:spcAft>
              <a:buClrTx/>
              <a:buSzTx/>
              <a:buFontTx/>
              <a:buNone/>
              <a:tabLst/>
            </a:pPr>
            <a:r>
              <a:rPr kumimoji="0" lang="en-US" altLang="en-US" u="none" strike="noStrike" cap="none" normalizeH="0" baseline="0" dirty="0">
                <a:ln>
                  <a:noFill/>
                </a:ln>
                <a:solidFill>
                  <a:srgbClr val="212121"/>
                </a:solidFill>
                <a:effectLst/>
                <a:latin typeface="Inherit"/>
                <a:hlinkClick r:id="rId2"/>
              </a:rPr>
              <a:t>https://www.section.io/engineering-education/time-series-decomposition-in-python/</a:t>
            </a:r>
            <a:endParaRPr kumimoji="0" lang="en-US" altLang="en-US"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endParaRPr kumimoji="0" lang="en-US" altLang="en-US" u="none" strike="noStrike" cap="none" normalizeH="0" baseline="0" dirty="0">
              <a:ln>
                <a:noFill/>
              </a:ln>
              <a:solidFill>
                <a:srgbClr val="212121"/>
              </a:solidFill>
              <a:effectLst/>
              <a:latin typeface="Inherit"/>
              <a:hlinkClick r:id="rId3"/>
            </a:endParaRPr>
          </a:p>
          <a:p>
            <a:pPr marL="0" marR="0" lvl="0" indent="0" algn="l" defTabSz="914400" rtl="0" eaLnBrk="0" fontAlgn="base" latinLnBrk="0" hangingPunct="0">
              <a:spcAft>
                <a:spcPct val="0"/>
              </a:spcAft>
              <a:buClrTx/>
              <a:buSzTx/>
              <a:buFontTx/>
              <a:buNone/>
              <a:tabLst/>
            </a:pPr>
            <a:r>
              <a:rPr kumimoji="0" lang="en-US" altLang="en-US" u="none" strike="noStrike" cap="none" normalizeH="0" baseline="0" dirty="0">
                <a:ln>
                  <a:noFill/>
                </a:ln>
                <a:solidFill>
                  <a:srgbClr val="212121"/>
                </a:solidFill>
                <a:effectLst/>
                <a:latin typeface="Inherit"/>
                <a:hlinkClick r:id="rId3"/>
              </a:rPr>
              <a:t>https://datasciencebeginners.com/2020/11/25/time-series-forecast-and-decomposition-101-guide-python/#How_to_decompose_time_series</a:t>
            </a:r>
            <a:endParaRPr lang="en-US" altLang="en-US" dirty="0">
              <a:solidFill>
                <a:srgbClr val="212121"/>
              </a:solidFill>
              <a:latin typeface="Inherit"/>
            </a:endParaRPr>
          </a:p>
          <a:p>
            <a:pPr marL="0" marR="0" lvl="0" indent="0" algn="l" defTabSz="914400" rtl="0" eaLnBrk="0" fontAlgn="base" latinLnBrk="0" hangingPunct="0">
              <a:spcAft>
                <a:spcPct val="0"/>
              </a:spcAft>
              <a:buClrTx/>
              <a:buSzTx/>
              <a:buFontTx/>
              <a:buNone/>
              <a:tabLst/>
            </a:pPr>
            <a:endParaRPr kumimoji="0" lang="en-US" altLang="en-US"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u="none" strike="noStrike" cap="none" normalizeH="0" baseline="0" dirty="0">
                <a:ln>
                  <a:noFill/>
                </a:ln>
                <a:solidFill>
                  <a:srgbClr val="212121"/>
                </a:solidFill>
                <a:effectLst/>
                <a:latin typeface="Inherit"/>
                <a:hlinkClick r:id="rId4"/>
              </a:rPr>
              <a:t>https://stackoverflow.com/questions/20672236/time-series-decomposition-function-in-python</a:t>
            </a:r>
            <a:endParaRPr kumimoji="0" lang="en-US" altLang="en-US"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endParaRPr kumimoji="0" lang="en-US" altLang="en-US" sz="2000" b="1" i="1"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sz="2000" b="1" i="1" u="none" strike="noStrike" cap="none" normalizeH="0" baseline="0" dirty="0">
                <a:ln>
                  <a:noFill/>
                </a:ln>
                <a:solidFill>
                  <a:srgbClr val="212121"/>
                </a:solidFill>
                <a:effectLst/>
                <a:latin typeface="Inherit"/>
              </a:rPr>
              <a:t>Sample Python Code to decompose Time Series Data, plot seasonality, trend, and residual.</a:t>
            </a:r>
          </a:p>
          <a:p>
            <a:pPr marL="0" marR="0" lvl="0" indent="0" algn="l" defTabSz="914400" rtl="0" eaLnBrk="0" fontAlgn="base" latinLnBrk="0" hangingPunct="0">
              <a:spcAft>
                <a:spcPct val="0"/>
              </a:spcAft>
              <a:buClrTx/>
              <a:buSzTx/>
              <a:buFontTx/>
              <a:buNone/>
              <a:tabLst/>
            </a:pPr>
            <a:endParaRPr kumimoji="0" lang="en-US" altLang="en-US" sz="20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b="1" i="0" u="none" strike="noStrike" cap="none" normalizeH="0" baseline="0" dirty="0">
                <a:ln>
                  <a:noFill/>
                </a:ln>
                <a:solidFill>
                  <a:schemeClr val="tx1"/>
                </a:solidFill>
                <a:effectLst/>
                <a:latin typeface="Inherit"/>
              </a:rPr>
              <a:t>Decompose Time Series</a:t>
            </a:r>
          </a:p>
          <a:p>
            <a:pPr eaLnBrk="0" fontAlgn="base" hangingPunct="0">
              <a:spcAft>
                <a:spcPct val="0"/>
              </a:spcAft>
            </a:pPr>
            <a:r>
              <a:rPr kumimoji="0" lang="en-US" altLang="en-US" b="0" i="0" u="none" strike="noStrike" cap="none" normalizeH="0" baseline="0" dirty="0">
                <a:ln>
                  <a:noFill/>
                </a:ln>
                <a:solidFill>
                  <a:schemeClr val="tx1"/>
                </a:solidFill>
                <a:effectLst/>
                <a:latin typeface="Inherit"/>
              </a:rPr>
              <a:t>decomp</a:t>
            </a:r>
            <a:r>
              <a:rPr kumimoji="0" lang="en-US" altLang="en-US" b="0" i="0" u="none" strike="noStrike" cap="none" normalizeH="0" baseline="0" dirty="0">
                <a:ln>
                  <a:noFill/>
                </a:ln>
                <a:solidFill>
                  <a:srgbClr val="212121"/>
                </a:solidFill>
                <a:effectLst/>
                <a:latin typeface="Inherit"/>
              </a:rPr>
              <a:t> </a:t>
            </a:r>
            <a:r>
              <a:rPr kumimoji="0" lang="en-US" altLang="en-US" b="1" i="0" u="none" strike="noStrike" cap="none" normalizeH="0" baseline="0" dirty="0">
                <a:ln>
                  <a:noFill/>
                </a:ln>
                <a:solidFill>
                  <a:schemeClr val="tx1"/>
                </a:solidFill>
                <a:effectLst/>
                <a:latin typeface="Inherit"/>
              </a:rPr>
              <a:t>=</a:t>
            </a:r>
            <a:r>
              <a:rPr kumimoji="0" lang="en-US" altLang="en-US" b="0" i="0" u="none" strike="noStrike" cap="none" normalizeH="0" baseline="0" dirty="0">
                <a:ln>
                  <a:noFill/>
                </a:ln>
                <a:solidFill>
                  <a:srgbClr val="212121"/>
                </a:solidFill>
                <a:effectLst/>
                <a:latin typeface="Inherit"/>
              </a:rPr>
              <a:t> </a:t>
            </a:r>
            <a:r>
              <a:rPr kumimoji="0" lang="en-US" altLang="en-US" b="0" i="0" u="none" strike="noStrike" cap="none" normalizeH="0" baseline="0" dirty="0" err="1">
                <a:ln>
                  <a:noFill/>
                </a:ln>
                <a:solidFill>
                  <a:schemeClr val="tx1"/>
                </a:solidFill>
                <a:effectLst/>
                <a:latin typeface="Inherit"/>
              </a:rPr>
              <a:t>seasonal_decompose</a:t>
            </a:r>
            <a:r>
              <a:rPr kumimoji="0" lang="en-US" altLang="en-US" b="0" i="0" u="none" strike="noStrike" cap="none" normalizeH="0" baseline="0" dirty="0">
                <a:ln>
                  <a:noFill/>
                </a:ln>
                <a:solidFill>
                  <a:srgbClr val="212121"/>
                </a:solidFill>
                <a:effectLst/>
                <a:latin typeface="Inherit"/>
              </a:rPr>
              <a:t>(</a:t>
            </a:r>
            <a:r>
              <a:rPr kumimoji="0" lang="en-US" altLang="en-US" b="0" i="0" u="none" strike="noStrike" cap="none" normalizeH="0" baseline="0" dirty="0">
                <a:ln>
                  <a:noFill/>
                </a:ln>
                <a:solidFill>
                  <a:schemeClr val="tx1"/>
                </a:solidFill>
                <a:effectLst/>
                <a:latin typeface="Inherit"/>
              </a:rPr>
              <a:t>df</a:t>
            </a:r>
            <a:r>
              <a:rPr kumimoji="0" lang="en-US" altLang="en-US" b="0" i="0" u="none" strike="noStrike" cap="none" normalizeH="0" baseline="0" dirty="0">
                <a:ln>
                  <a:noFill/>
                </a:ln>
                <a:solidFill>
                  <a:srgbClr val="212121"/>
                </a:solidFill>
                <a:effectLst/>
                <a:latin typeface="Inherit"/>
              </a:rPr>
              <a:t>['Revenue'], </a:t>
            </a:r>
            <a:r>
              <a:rPr kumimoji="0" lang="en-US" altLang="en-US" b="0" i="0" u="none" strike="noStrike" cap="none" normalizeH="0" baseline="0" dirty="0">
                <a:ln>
                  <a:noFill/>
                </a:ln>
                <a:solidFill>
                  <a:schemeClr val="tx1"/>
                </a:solidFill>
                <a:effectLst/>
                <a:latin typeface="Inherit"/>
              </a:rPr>
              <a:t>period</a:t>
            </a:r>
            <a:r>
              <a:rPr kumimoji="0" lang="en-US" altLang="en-US" b="1" i="0" u="none" strike="noStrike" cap="none" normalizeH="0" baseline="0" dirty="0">
                <a:ln>
                  <a:noFill/>
                </a:ln>
                <a:solidFill>
                  <a:schemeClr val="tx1"/>
                </a:solidFill>
                <a:effectLst/>
                <a:latin typeface="Inherit"/>
              </a:rPr>
              <a:t>=</a:t>
            </a:r>
            <a:r>
              <a:rPr kumimoji="0" lang="en-US" altLang="en-US" b="0" i="0" u="none" strike="noStrike" cap="none" normalizeH="0" baseline="0" dirty="0">
                <a:ln>
                  <a:noFill/>
                </a:ln>
                <a:solidFill>
                  <a:srgbClr val="212121"/>
                </a:solidFill>
                <a:effectLst/>
                <a:latin typeface="Inherit"/>
              </a:rPr>
              <a:t>90 </a:t>
            </a:r>
            <a:r>
              <a:rPr kumimoji="0" lang="en-US" altLang="en-US" b="0" i="0" u="none" strike="noStrike" cap="none" normalizeH="0" baseline="0" dirty="0">
                <a:ln>
                  <a:noFill/>
                </a:ln>
                <a:solidFill>
                  <a:srgbClr val="0070C0"/>
                </a:solidFill>
                <a:effectLst/>
                <a:latin typeface="Inherit"/>
              </a:rPr>
              <a:t>##</a:t>
            </a:r>
            <a:r>
              <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Seasonality has 90 days of cyclicality or frequency (repeating pattern for a 90-day fixed period).</a:t>
            </a:r>
          </a:p>
          <a:p>
            <a:pPr marL="0" marR="0" lvl="0" indent="0" algn="l" defTabSz="914400" rtl="0" eaLnBrk="0" fontAlgn="base" latinLnBrk="0" hangingPunct="0">
              <a:spcAft>
                <a:spcPct val="0"/>
              </a:spcAft>
              <a:buClrTx/>
              <a:buSzTx/>
              <a:buFontTx/>
              <a:buNone/>
              <a:tabLst/>
            </a:pPr>
            <a:endParaRPr kumimoji="0" lang="en-US" altLang="en-US" b="0" i="0"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plt</a:t>
            </a:r>
            <a:r>
              <a:rPr kumimoji="0" lang="en-US" altLang="en-US" b="1" i="0" u="none" strike="noStrike" cap="none" normalizeH="0" baseline="0" dirty="0" err="1">
                <a:ln>
                  <a:noFill/>
                </a:ln>
                <a:solidFill>
                  <a:schemeClr val="tx1"/>
                </a:solidFill>
                <a:effectLst/>
                <a:latin typeface="Inherit"/>
              </a:rPr>
              <a:t>.</a:t>
            </a:r>
            <a:r>
              <a:rPr kumimoji="0" lang="en-US" altLang="en-US" b="0" i="0" u="none" strike="noStrike" cap="none" normalizeH="0" baseline="0" dirty="0" err="1">
                <a:ln>
                  <a:noFill/>
                </a:ln>
                <a:solidFill>
                  <a:schemeClr val="tx1"/>
                </a:solidFill>
                <a:effectLst/>
                <a:latin typeface="Inherit"/>
              </a:rPr>
              <a:t>show</a:t>
            </a:r>
            <a:r>
              <a:rPr kumimoji="0" lang="en-US" altLang="en-US" b="0" i="0" u="none" strike="noStrike" cap="none" normalizeH="0" baseline="0" dirty="0">
                <a:ln>
                  <a:noFill/>
                </a:ln>
                <a:solidFill>
                  <a:srgbClr val="212121"/>
                </a:solidFill>
                <a:effectLst/>
                <a:latin typeface="Inherit"/>
              </a:rPr>
              <a:t>() </a:t>
            </a:r>
            <a:r>
              <a:rPr kumimoji="0" lang="en-US" altLang="en-US" b="0" i="1" u="none" strike="noStrike" cap="none" normalizeH="0" baseline="0" dirty="0">
                <a:ln>
                  <a:noFill/>
                </a:ln>
                <a:solidFill>
                  <a:srgbClr val="212121"/>
                </a:solidFill>
                <a:effectLst/>
                <a:latin typeface="Inherit"/>
              </a:rPr>
              <a:t># Check  for seasonality in the data</a:t>
            </a:r>
          </a:p>
          <a:p>
            <a:pPr marL="0" marR="0" lvl="0" indent="0" algn="l" defTabSz="914400" rtl="0" eaLnBrk="0" fontAlgn="base" latinLnBrk="0" hangingPunct="0">
              <a:spcAft>
                <a:spcPct val="0"/>
              </a:spcAft>
              <a:buClrTx/>
              <a:buSzTx/>
              <a:buFontTx/>
              <a:buNone/>
              <a:tabLst/>
            </a:pPr>
            <a:endParaRPr lang="en-US" altLang="en-US" i="1" dirty="0">
              <a:solidFill>
                <a:srgbClr val="212121"/>
              </a:solidFill>
              <a:latin typeface="Inherit"/>
            </a:endParaRPr>
          </a:p>
          <a:p>
            <a:pPr marL="0" marR="0" lvl="0" indent="0" algn="l" defTabSz="914400" rtl="0" eaLnBrk="0" fontAlgn="base" latinLnBrk="0" hangingPunct="0">
              <a:spcAft>
                <a:spcPct val="0"/>
              </a:spcAft>
              <a:buClrTx/>
              <a:buSzTx/>
              <a:buFontTx/>
              <a:buNone/>
              <a:tabLst/>
            </a:pPr>
            <a:r>
              <a:rPr kumimoji="0" lang="en-US" altLang="en-US" b="1" i="0" u="none" strike="noStrike" cap="none" normalizeH="0" baseline="0" dirty="0">
                <a:ln>
                  <a:noFill/>
                </a:ln>
                <a:solidFill>
                  <a:schemeClr val="tx1"/>
                </a:solidFill>
                <a:effectLst/>
                <a:latin typeface="Inherit"/>
              </a:rPr>
              <a:t>Plot the Seasonality</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plt.title</a:t>
            </a:r>
            <a:r>
              <a:rPr kumimoji="0" lang="en-US" altLang="en-US" b="0" i="0" u="none" strike="noStrike" cap="none" normalizeH="0" baseline="0" dirty="0">
                <a:ln>
                  <a:noFill/>
                </a:ln>
                <a:solidFill>
                  <a:schemeClr val="tx1"/>
                </a:solidFill>
                <a:effectLst/>
                <a:latin typeface="Inherit"/>
              </a:rPr>
              <a:t>('Seasonality')</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decomp.seasonal.plot</a:t>
            </a:r>
            <a:r>
              <a:rPr kumimoji="0" lang="en-US" altLang="en-US" b="0" i="0" u="none" strike="noStrike" cap="none" normalizeH="0" baseline="0" dirty="0">
                <a:ln>
                  <a:noFill/>
                </a:ln>
                <a:solidFill>
                  <a:schemeClr val="tx1"/>
                </a:solidFill>
                <a:effectLst/>
                <a:latin typeface="Inherit"/>
              </a:rPr>
              <a:t>()</a:t>
            </a:r>
          </a:p>
          <a:p>
            <a:pPr marL="0" marR="0" lvl="0" indent="0" algn="l" defTabSz="914400" rtl="0" eaLnBrk="0" fontAlgn="base" latinLnBrk="0" hangingPunct="0">
              <a:spcAft>
                <a:spcPct val="0"/>
              </a:spcAft>
              <a:buClrTx/>
              <a:buSzTx/>
              <a:buFontTx/>
              <a:buNone/>
              <a:tabLst/>
            </a:pPr>
            <a:endParaRPr lang="en-US" altLang="en-US" dirty="0">
              <a:latin typeface="Inherit"/>
            </a:endParaRPr>
          </a:p>
          <a:p>
            <a:pPr marL="0" marR="0" lvl="0" indent="0" algn="l" defTabSz="914400" rtl="0" eaLnBrk="0" fontAlgn="base" latinLnBrk="0" hangingPunct="0">
              <a:spcAft>
                <a:spcPct val="0"/>
              </a:spcAft>
              <a:buClrTx/>
              <a:buSzTx/>
              <a:buFontTx/>
              <a:buNone/>
              <a:tabLst/>
            </a:pPr>
            <a:r>
              <a:rPr kumimoji="0" lang="en-US" altLang="en-US" b="1" i="0" u="none" strike="noStrike" cap="none" normalizeH="0" baseline="0" dirty="0">
                <a:ln>
                  <a:noFill/>
                </a:ln>
                <a:solidFill>
                  <a:schemeClr val="tx1"/>
                </a:solidFill>
                <a:effectLst/>
                <a:latin typeface="Inherit"/>
              </a:rPr>
              <a:t>Plot the trend</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plt.title</a:t>
            </a:r>
            <a:r>
              <a:rPr kumimoji="0" lang="en-US" altLang="en-US" b="0" i="0" u="none" strike="noStrike" cap="none" normalizeH="0" baseline="0" dirty="0">
                <a:ln>
                  <a:noFill/>
                </a:ln>
                <a:solidFill>
                  <a:schemeClr val="tx1"/>
                </a:solidFill>
                <a:effectLst/>
                <a:latin typeface="Inherit"/>
              </a:rPr>
              <a:t>('Trend')</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decomp.trend.plot</a:t>
            </a:r>
            <a:r>
              <a:rPr kumimoji="0" lang="en-US" altLang="en-US" b="0" i="0" u="none" strike="noStrike" cap="none" normalizeH="0" baseline="0" dirty="0">
                <a:ln>
                  <a:noFill/>
                </a:ln>
                <a:solidFill>
                  <a:schemeClr val="tx1"/>
                </a:solidFill>
                <a:effectLst/>
                <a:latin typeface="Inherit"/>
              </a:rPr>
              <a:t>()</a:t>
            </a:r>
          </a:p>
          <a:p>
            <a:pPr marL="0" marR="0" lvl="0" indent="0" algn="l" defTabSz="914400" rtl="0" eaLnBrk="0" fontAlgn="base" latinLnBrk="0" hangingPunct="0">
              <a:spcAft>
                <a:spcPct val="0"/>
              </a:spcAft>
              <a:buClrTx/>
              <a:buSzTx/>
              <a:buFontTx/>
              <a:buNone/>
              <a:tabLst/>
            </a:pPr>
            <a:endParaRPr lang="en-US" altLang="en-US" dirty="0">
              <a:latin typeface="Inherit"/>
            </a:endParaRPr>
          </a:p>
        </p:txBody>
      </p:sp>
      <p:pic>
        <p:nvPicPr>
          <p:cNvPr id="7" name="Picture 6">
            <a:extLst>
              <a:ext uri="{FF2B5EF4-FFF2-40B4-BE49-F238E27FC236}">
                <a16:creationId xmlns:a16="http://schemas.microsoft.com/office/drawing/2014/main" id="{E5C58A6E-233C-4109-908E-C32023BE3FB0}"/>
              </a:ext>
            </a:extLst>
          </p:cNvPr>
          <p:cNvPicPr>
            <a:picLocks noChangeAspect="1"/>
          </p:cNvPicPr>
          <p:nvPr/>
        </p:nvPicPr>
        <p:blipFill>
          <a:blip r:embed="rId5"/>
          <a:stretch>
            <a:fillRect/>
          </a:stretch>
        </p:blipFill>
        <p:spPr>
          <a:xfrm>
            <a:off x="3927576" y="4610426"/>
            <a:ext cx="3248774" cy="2114336"/>
          </a:xfrm>
          <a:prstGeom prst="rect">
            <a:avLst/>
          </a:prstGeom>
        </p:spPr>
      </p:pic>
      <p:pic>
        <p:nvPicPr>
          <p:cNvPr id="9" name="Picture 8">
            <a:extLst>
              <a:ext uri="{FF2B5EF4-FFF2-40B4-BE49-F238E27FC236}">
                <a16:creationId xmlns:a16="http://schemas.microsoft.com/office/drawing/2014/main" id="{10493860-F1D7-4375-B665-61BB4C18D85E}"/>
              </a:ext>
            </a:extLst>
          </p:cNvPr>
          <p:cNvPicPr>
            <a:picLocks noChangeAspect="1"/>
          </p:cNvPicPr>
          <p:nvPr/>
        </p:nvPicPr>
        <p:blipFill>
          <a:blip r:embed="rId6"/>
          <a:stretch>
            <a:fillRect/>
          </a:stretch>
        </p:blipFill>
        <p:spPr>
          <a:xfrm>
            <a:off x="7760522" y="4085262"/>
            <a:ext cx="3914452" cy="2772738"/>
          </a:xfrm>
          <a:prstGeom prst="rect">
            <a:avLst/>
          </a:prstGeom>
        </p:spPr>
      </p:pic>
    </p:spTree>
    <p:extLst>
      <p:ext uri="{BB962C8B-B14F-4D97-AF65-F5344CB8AC3E}">
        <p14:creationId xmlns:p14="http://schemas.microsoft.com/office/powerpoint/2010/main" val="3752255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51DF1B-09C8-41C7-97E1-9E7FD9976A0C}"/>
              </a:ext>
            </a:extLst>
          </p:cNvPr>
          <p:cNvSpPr txBox="1"/>
          <p:nvPr/>
        </p:nvSpPr>
        <p:spPr>
          <a:xfrm>
            <a:off x="394401" y="392782"/>
            <a:ext cx="2505554" cy="5269582"/>
          </a:xfrm>
          <a:prstGeom prst="rect">
            <a:avLst/>
          </a:prstGeom>
          <a:solidFill>
            <a:schemeClr val="accent6"/>
          </a:solidFill>
        </p:spPr>
        <p:txBody>
          <a:bodyPr vert="horz" lIns="91440" tIns="45720" rIns="91440" bIns="45720" rtlCol="0" anchor="ctr">
            <a:normAutofit/>
          </a:bodyPr>
          <a:lstStyle/>
          <a:p>
            <a:pPr algn="ctr">
              <a:spcBef>
                <a:spcPct val="0"/>
              </a:spcBef>
              <a:spcAft>
                <a:spcPts val="600"/>
              </a:spcAft>
            </a:pPr>
            <a:r>
              <a:rPr lang="en-US" sz="4400" b="1" dirty="0">
                <a:ln w="3175" cmpd="sng">
                  <a:noFill/>
                </a:ln>
                <a:latin typeface="+mj-lt"/>
                <a:ea typeface="+mj-ea"/>
                <a:cs typeface="+mj-cs"/>
              </a:rPr>
              <a:t>Course Cohort</a:t>
            </a:r>
          </a:p>
          <a:p>
            <a:pPr algn="ctr">
              <a:spcBef>
                <a:spcPct val="0"/>
              </a:spcBef>
              <a:spcAft>
                <a:spcPts val="600"/>
              </a:spcAft>
            </a:pPr>
            <a:r>
              <a:rPr lang="en-US" sz="4400" b="1" dirty="0">
                <a:ln w="3175" cmpd="sng">
                  <a:noFill/>
                </a:ln>
                <a:latin typeface="+mj-lt"/>
                <a:ea typeface="+mj-ea"/>
                <a:cs typeface="+mj-cs"/>
              </a:rPr>
              <a:t>Webinar</a:t>
            </a:r>
          </a:p>
        </p:txBody>
      </p:sp>
      <p:sp>
        <p:nvSpPr>
          <p:cNvPr id="3" name="TextBox 2">
            <a:extLst>
              <a:ext uri="{FF2B5EF4-FFF2-40B4-BE49-F238E27FC236}">
                <a16:creationId xmlns:a16="http://schemas.microsoft.com/office/drawing/2014/main" id="{B0AC96BE-DC55-4CB2-B46D-7AC76545922E}"/>
              </a:ext>
            </a:extLst>
          </p:cNvPr>
          <p:cNvSpPr txBox="1"/>
          <p:nvPr/>
        </p:nvSpPr>
        <p:spPr>
          <a:xfrm>
            <a:off x="3247759" y="252548"/>
            <a:ext cx="8099509" cy="5926183"/>
          </a:xfrm>
          <a:prstGeom prst="rect">
            <a:avLst/>
          </a:prstGeom>
        </p:spPr>
        <p:txBody>
          <a:bodyPr vert="horz" lIns="91440" tIns="45720" rIns="91440" bIns="45720" rtlCol="0" anchor="ctr">
            <a:normAutofit fontScale="25000" lnSpcReduction="20000"/>
          </a:bodyPr>
          <a:lstStyle/>
          <a:p>
            <a:pPr marL="0" marR="0" lvl="0" indent="0" algn="l" defTabSz="457200" rtl="0" eaLnBrk="1" fontAlgn="auto" latinLnBrk="0" hangingPunct="1">
              <a:lnSpc>
                <a:spcPct val="120000"/>
              </a:lnSpc>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Cohort Webinar Reminder!!!</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Don’t forget to join the Cohort Webinar for D213-Advanced Data Analytics today Sunday. The session holds on the 3rd Sunday of every month. </a:t>
            </a:r>
            <a:r>
              <a:rPr kumimoji="0" lang="en-US" sz="7200" b="0"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Helvetica" panose="020B0604020202020204" pitchFamily="34" charset="0"/>
              </a:rPr>
              <a:t>Time: 1:00 PM MDT, 2:00 PM CST, and 3:00 PM EST.</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Helvetica" panose="020B0604020202020204"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Links:</a:t>
            </a: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https://srm.my.salesforce.com/apex/CohortLiveEvent?id=a2w3x00000GWd2Z https://srm.my.salesforce.com/apex/CohortLiveEvent?cohortId=a2y3x000003f6DP</a:t>
            </a: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If prompted</a:t>
            </a: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rPr>
              <a:t>:</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rPr>
              <a:t>Session Number</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rPr>
              <a:t>120 095 4238</a:t>
            </a:r>
          </a:p>
          <a:p>
            <a:pPr marL="0" marR="0" lvl="0" indent="0" algn="l" defTabSz="457200" rtl="0" eaLnBrk="1" fontAlgn="auto" latinLnBrk="0" hangingPunct="1">
              <a:lnSpc>
                <a:spcPct val="120000"/>
              </a:lnSpc>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Calibri" panose="020F0502020204030204" pitchFamily="34" charset="0"/>
                <a:cs typeface="Times New Roman" panose="02020603050405020304" pitchFamily="18" charset="0"/>
              </a:rPr>
              <a:t>Session Password: </a:t>
            </a:r>
            <a:r>
              <a:rPr kumimoji="0" lang="en-US" sz="72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d213</a:t>
            </a: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If you have not registered, please do so on the D213 Course Homepage.</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1"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Under Cohort sign-up:</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Click on EXPLORE COHORT OFFERINGS</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Click on View Details &amp; Enroll</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Check the box Dec 7, 2023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rPr>
              <a:t>      </a:t>
            </a: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Click ENROLL</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 </a:t>
            </a:r>
            <a:endParaRPr kumimoji="0" lang="en-US" sz="7200" b="0" i="0" u="none" strike="noStrike" kern="1200" cap="none" spc="0" normalizeH="0" baseline="0" noProof="0" dirty="0">
              <a:ln>
                <a:noFill/>
              </a:ln>
              <a:solidFill>
                <a:prstClr val="black"/>
              </a:solidFill>
              <a:effectLst/>
              <a:uLnTx/>
              <a:uFillTx/>
              <a:latin typeface="Inherit"/>
              <a:ea typeface="Times New Roman" panose="02020603050405020304" pitchFamily="18" charset="0"/>
            </a:endParaRPr>
          </a:p>
          <a:p>
            <a:pPr marL="0" marR="0" lvl="0" indent="0" algn="l" defTabSz="457200" rtl="0" eaLnBrk="1" fontAlgn="auto" latinLnBrk="0" hangingPunct="1">
              <a:lnSpc>
                <a:spcPct val="120000"/>
              </a:lnSpc>
              <a:buClrTx/>
              <a:buSzTx/>
              <a:buFontTx/>
              <a:buNone/>
              <a:tabLst/>
              <a:defRPr/>
            </a:pPr>
            <a:r>
              <a:rPr kumimoji="0" lang="en-US" sz="7200" b="0" i="0" u="none" strike="noStrike" kern="1200" cap="none" spc="0" normalizeH="0" baseline="0" noProof="0" dirty="0">
                <a:ln>
                  <a:noFill/>
                </a:ln>
                <a:solidFill>
                  <a:srgbClr val="3E3E3C"/>
                </a:solidFill>
                <a:effectLst/>
                <a:uLnTx/>
                <a:uFillTx/>
                <a:latin typeface="Inherit"/>
                <a:ea typeface="Times New Roman" panose="02020603050405020304" pitchFamily="18" charset="0"/>
                <a:cs typeface="Segoe UI" panose="020B0502040204020203" pitchFamily="34" charset="0"/>
              </a:rPr>
              <a:t>See you soon! </a:t>
            </a:r>
            <a:endParaRPr lang="en-US" sz="7200" b="1" dirty="0">
              <a:solidFill>
                <a:schemeClr val="tx1">
                  <a:lumMod val="85000"/>
                  <a:lumOff val="15000"/>
                </a:schemeClr>
              </a:solidFill>
              <a:latin typeface="Inherit"/>
            </a:endParaRPr>
          </a:p>
        </p:txBody>
      </p:sp>
    </p:spTree>
    <p:extLst>
      <p:ext uri="{BB962C8B-B14F-4D97-AF65-F5344CB8AC3E}">
        <p14:creationId xmlns:p14="http://schemas.microsoft.com/office/powerpoint/2010/main" val="3237610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D129227-9744-4F26-845B-C37FF83AD702}"/>
              </a:ext>
            </a:extLst>
          </p:cNvPr>
          <p:cNvSpPr txBox="1"/>
          <p:nvPr/>
        </p:nvSpPr>
        <p:spPr>
          <a:xfrm>
            <a:off x="285750" y="385909"/>
            <a:ext cx="10763250" cy="1200329"/>
          </a:xfrm>
          <a:prstGeom prst="rect">
            <a:avLst/>
          </a:prstGeom>
          <a:noFill/>
        </p:spPr>
        <p:txBody>
          <a:bodyPr wrap="square">
            <a:spAutoFit/>
          </a:bodyPr>
          <a:lstStyle/>
          <a:p>
            <a:pPr marL="457200" fontAlgn="base">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D1f</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1" i="0" u="none" strike="noStrike" kern="1200" cap="none" spc="0" normalizeH="0" baseline="0" noProof="0" dirty="0">
                <a:ln>
                  <a:noFill/>
                </a:ln>
                <a:solidFill>
                  <a:srgbClr val="C00000"/>
                </a:solidFill>
                <a:effectLst/>
                <a:uLnTx/>
                <a:uFillTx/>
                <a:latin typeface="Lato"/>
                <a:ea typeface="+mn-ea"/>
                <a:cs typeface="+mn-cs"/>
              </a:rPr>
              <a:t>Residuals.</a:t>
            </a:r>
            <a:r>
              <a:rPr kumimoji="0" lang="en-US" sz="1800" b="0" i="0" u="none" strike="noStrike" kern="1200" cap="none" spc="0" normalizeH="0" baseline="0" noProof="0" dirty="0">
                <a:ln>
                  <a:noFill/>
                </a:ln>
                <a:solidFill>
                  <a:srgbClr val="333333"/>
                </a:solidFill>
                <a:effectLst/>
                <a:uLnTx/>
                <a:uFillTx/>
                <a:latin typeface="Lato"/>
                <a:ea typeface="+mn-ea"/>
                <a:cs typeface="+mn-cs"/>
              </a:rPr>
              <a:t>  </a:t>
            </a:r>
            <a:r>
              <a:rPr kumimoji="0" lang="en-US" sz="1800" b="1" i="0" u="none" strike="noStrike" kern="1200" cap="none" spc="0" normalizeH="0" baseline="0" noProof="0" dirty="0">
                <a:ln>
                  <a:noFill/>
                </a:ln>
                <a:solidFill>
                  <a:srgbClr val="333333"/>
                </a:solidFill>
                <a:effectLst/>
                <a:uLnTx/>
                <a:uFillTx/>
                <a:latin typeface="Lato"/>
                <a:ea typeface="+mn-ea"/>
                <a:cs typeface="+mn-cs"/>
              </a:rPr>
              <a:t>Confirmation of the lack of trends in the residuals of the decomposed series.</a:t>
            </a:r>
          </a:p>
          <a:p>
            <a:pPr marL="457200" fontAlgn="base">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The residual of the decomposed time series is the time series after the trend and seasonality components are removed. You can extract the residual from the </a:t>
            </a:r>
            <a:r>
              <a:rPr kumimoji="0" lang="en-US" sz="1800" b="0" i="0" u="none" strike="noStrike" kern="1200" cap="none" spc="0" normalizeH="0" baseline="0" noProof="0" dirty="0" err="1">
                <a:ln>
                  <a:noFill/>
                </a:ln>
                <a:solidFill>
                  <a:srgbClr val="333333"/>
                </a:solidFill>
                <a:effectLst/>
                <a:uLnTx/>
                <a:uFillTx/>
                <a:latin typeface="Lato"/>
                <a:ea typeface="+mn-ea"/>
                <a:cs typeface="+mn-cs"/>
              </a:rPr>
              <a:t>seasonal_decompose</a:t>
            </a:r>
            <a:r>
              <a:rPr kumimoji="0" lang="en-US" sz="1800" b="0" i="0" u="none" strike="noStrike" kern="1200" cap="none" spc="0" normalizeH="0" baseline="0" noProof="0" dirty="0">
                <a:ln>
                  <a:noFill/>
                </a:ln>
                <a:solidFill>
                  <a:srgbClr val="333333"/>
                </a:solidFill>
                <a:effectLst/>
                <a:uLnTx/>
                <a:uFillTx/>
                <a:latin typeface="Lato"/>
                <a:ea typeface="+mn-ea"/>
                <a:cs typeface="+mn-cs"/>
              </a:rPr>
              <a:t> method and then plot it out.  See the example output below:</a:t>
            </a:r>
          </a:p>
        </p:txBody>
      </p:sp>
      <p:pic>
        <p:nvPicPr>
          <p:cNvPr id="4" name="Picture 3">
            <a:extLst>
              <a:ext uri="{FF2B5EF4-FFF2-40B4-BE49-F238E27FC236}">
                <a16:creationId xmlns:a16="http://schemas.microsoft.com/office/drawing/2014/main" id="{67C95338-986F-4BAF-832A-469A361DB504}"/>
              </a:ext>
            </a:extLst>
          </p:cNvPr>
          <p:cNvPicPr>
            <a:picLocks noChangeAspect="1"/>
          </p:cNvPicPr>
          <p:nvPr/>
        </p:nvPicPr>
        <p:blipFill>
          <a:blip r:embed="rId2"/>
          <a:stretch>
            <a:fillRect/>
          </a:stretch>
        </p:blipFill>
        <p:spPr>
          <a:xfrm>
            <a:off x="5424302" y="1465982"/>
            <a:ext cx="6168315" cy="3431451"/>
          </a:xfrm>
          <a:prstGeom prst="rect">
            <a:avLst/>
          </a:prstGeom>
        </p:spPr>
      </p:pic>
      <p:sp>
        <p:nvSpPr>
          <p:cNvPr id="5" name="TextBox 4">
            <a:extLst>
              <a:ext uri="{FF2B5EF4-FFF2-40B4-BE49-F238E27FC236}">
                <a16:creationId xmlns:a16="http://schemas.microsoft.com/office/drawing/2014/main" id="{F2A3F727-252F-479B-ADBE-798BC242E1C2}"/>
              </a:ext>
            </a:extLst>
          </p:cNvPr>
          <p:cNvSpPr txBox="1"/>
          <p:nvPr/>
        </p:nvSpPr>
        <p:spPr>
          <a:xfrm>
            <a:off x="413460" y="5034352"/>
            <a:ext cx="10902240" cy="954107"/>
          </a:xfrm>
          <a:prstGeom prst="rect">
            <a:avLst/>
          </a:prstGeom>
          <a:solidFill>
            <a:schemeClr val="accent3">
              <a:lumMod val="20000"/>
              <a:lumOff val="80000"/>
            </a:schemeClr>
          </a:solidFill>
        </p:spPr>
        <p:txBody>
          <a:bodyPr wrap="square">
            <a:spAutoFit/>
          </a:bodyPr>
          <a:lstStyle/>
          <a:p>
            <a:r>
              <a:rPr lang="en-US" sz="2000" b="1" i="0" u="none" strike="noStrike" baseline="0" dirty="0">
                <a:solidFill>
                  <a:srgbClr val="C00000"/>
                </a:solidFill>
                <a:latin typeface="inherit"/>
              </a:rPr>
              <a:t>Note:</a:t>
            </a:r>
            <a:r>
              <a:rPr lang="en-US" sz="2000" b="0" i="0" u="none" strike="noStrike" baseline="0" dirty="0">
                <a:latin typeface="inherit"/>
              </a:rPr>
              <a:t> The assumption in time-series forecasting is that the residuals aren’t autocorrelated</a:t>
            </a:r>
            <a:r>
              <a:rPr lang="en-US" sz="1800" b="0" i="0" u="none" strike="noStrike" baseline="0" dirty="0">
                <a:latin typeface="Arial" panose="020B0604020202020204" pitchFamily="34" charset="0"/>
              </a:rPr>
              <a:t>.</a:t>
            </a:r>
          </a:p>
          <a:p>
            <a:r>
              <a:rPr lang="en-US" sz="1800" b="0" i="0" u="none" strike="noStrike" baseline="0" dirty="0">
                <a:latin typeface="Arial" panose="020B0604020202020204" pitchFamily="34" charset="0"/>
              </a:rPr>
              <a:t>If the residual shows much deviation or variation from the residual line, it may indicate that there is seasonality and further decomposition would be necessary.</a:t>
            </a:r>
          </a:p>
        </p:txBody>
      </p:sp>
      <p:sp>
        <p:nvSpPr>
          <p:cNvPr id="6" name="TextBox 5">
            <a:extLst>
              <a:ext uri="{FF2B5EF4-FFF2-40B4-BE49-F238E27FC236}">
                <a16:creationId xmlns:a16="http://schemas.microsoft.com/office/drawing/2014/main" id="{4D1A1824-746A-41DD-AFF8-FB063B1E3F9C}"/>
              </a:ext>
            </a:extLst>
          </p:cNvPr>
          <p:cNvSpPr txBox="1"/>
          <p:nvPr/>
        </p:nvSpPr>
        <p:spPr>
          <a:xfrm>
            <a:off x="714374" y="2186285"/>
            <a:ext cx="3732737" cy="923330"/>
          </a:xfrm>
          <a:prstGeom prst="rect">
            <a:avLst/>
          </a:prstGeom>
          <a:noFill/>
        </p:spPr>
        <p:txBody>
          <a:bodyPr wrap="square">
            <a:spAutoFit/>
          </a:bodyPr>
          <a:lstStyle/>
          <a:p>
            <a:pPr marL="0" marR="0" lvl="0" indent="0" algn="l" defTabSz="914400" rtl="0" eaLnBrk="0" fontAlgn="base" latinLnBrk="0" hangingPunct="0">
              <a:spcAft>
                <a:spcPct val="0"/>
              </a:spcAft>
              <a:buClrTx/>
              <a:buSzTx/>
              <a:buFontTx/>
              <a:buNone/>
              <a:tabLst/>
            </a:pPr>
            <a:r>
              <a:rPr kumimoji="0" lang="en-US" altLang="en-US" b="1" i="0" u="none" strike="noStrike" cap="none" normalizeH="0" baseline="0" dirty="0">
                <a:ln>
                  <a:noFill/>
                </a:ln>
                <a:solidFill>
                  <a:schemeClr val="tx1"/>
                </a:solidFill>
                <a:effectLst/>
                <a:latin typeface="Inherit"/>
              </a:rPr>
              <a:t>Python Code to plot the residual</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plt.title</a:t>
            </a:r>
            <a:r>
              <a:rPr kumimoji="0" lang="en-US" altLang="en-US" b="0" i="0" u="none" strike="noStrike" cap="none" normalizeH="0" baseline="0" dirty="0">
                <a:ln>
                  <a:noFill/>
                </a:ln>
                <a:solidFill>
                  <a:schemeClr val="tx1"/>
                </a:solidFill>
                <a:effectLst/>
                <a:latin typeface="Inherit"/>
              </a:rPr>
              <a:t>('Residuals')</a:t>
            </a:r>
          </a:p>
          <a:p>
            <a:pPr marL="0" marR="0" lvl="0" indent="0" algn="l" defTabSz="914400" rtl="0" eaLnBrk="0" fontAlgn="base" latinLnBrk="0" hangingPunct="0">
              <a:spcAft>
                <a:spcPct val="0"/>
              </a:spcAft>
              <a:buClrTx/>
              <a:buSzTx/>
              <a:buFontTx/>
              <a:buNone/>
              <a:tabLst/>
            </a:pPr>
            <a:r>
              <a:rPr kumimoji="0" lang="en-US" altLang="en-US" b="0" i="0" u="none" strike="noStrike" cap="none" normalizeH="0" baseline="0" dirty="0" err="1">
                <a:ln>
                  <a:noFill/>
                </a:ln>
                <a:solidFill>
                  <a:schemeClr val="tx1"/>
                </a:solidFill>
                <a:effectLst/>
                <a:latin typeface="Inherit"/>
              </a:rPr>
              <a:t>decomp.resid.plot</a:t>
            </a:r>
            <a:r>
              <a:rPr kumimoji="0" lang="en-US" altLang="en-US" b="0" i="0" u="none" strike="noStrike" cap="none" normalizeH="0" baseline="0" dirty="0">
                <a:ln>
                  <a:noFill/>
                </a:ln>
                <a:solidFill>
                  <a:schemeClr val="tx1"/>
                </a:solidFill>
                <a:effectLst/>
                <a:latin typeface="Inherit"/>
              </a:rPr>
              <a:t>()</a:t>
            </a:r>
          </a:p>
        </p:txBody>
      </p:sp>
    </p:spTree>
    <p:extLst>
      <p:ext uri="{BB962C8B-B14F-4D97-AF65-F5344CB8AC3E}">
        <p14:creationId xmlns:p14="http://schemas.microsoft.com/office/powerpoint/2010/main" val="43157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789708" y="472181"/>
            <a:ext cx="10818818" cy="5324535"/>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inherit"/>
              </a:rPr>
              <a:t>Part IV:  Model Identification and Analysis Cont’d</a:t>
            </a:r>
            <a:endParaRPr kumimoji="0" lang="en-US" sz="2000" b="0" i="0" u="none" strike="noStrike" kern="1200" cap="none" spc="0" normalizeH="0" baseline="0" noProof="0" dirty="0">
              <a:ln>
                <a:noFill/>
              </a:ln>
              <a:solidFill>
                <a:srgbClr val="333333"/>
              </a:solidFill>
              <a:effectLst/>
              <a:uLnTx/>
              <a:uFillTx/>
              <a:latin typeface="inherit"/>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inherit"/>
              </a:rPr>
              <a:t>D2. </a:t>
            </a:r>
            <a:r>
              <a:rPr kumimoji="0" lang="en-US" sz="2000" b="0" i="0" u="none" strike="noStrike" kern="1200" cap="none" spc="0" normalizeH="0" baseline="0" noProof="0" dirty="0">
                <a:ln>
                  <a:noFill/>
                </a:ln>
                <a:solidFill>
                  <a:srgbClr val="333333"/>
                </a:solidFill>
                <a:effectLst/>
                <a:uLnTx/>
                <a:uFillTx/>
                <a:latin typeface="inherit"/>
              </a:rPr>
              <a:t>  Identify an autoregressive integrated moving average (ARIMA) model that accounts for the observed trend and seasonality of the time series data</a:t>
            </a:r>
            <a:r>
              <a:rPr lang="en-US" sz="2000" dirty="0">
                <a:solidFill>
                  <a:srgbClr val="333333"/>
                </a:solidFill>
                <a:latin typeface="inherit"/>
              </a:rPr>
              <a:t>.</a:t>
            </a:r>
            <a:endParaRPr kumimoji="0" lang="en-US" sz="2000" b="0" i="0" u="none" strike="noStrike" kern="1200" cap="none" spc="0" normalizeH="0" baseline="0" noProof="0" dirty="0">
              <a:ln>
                <a:noFill/>
              </a:ln>
              <a:solidFill>
                <a:srgbClr val="333333"/>
              </a:solidFill>
              <a:effectLst/>
              <a:uLnTx/>
              <a:uFillTx/>
              <a:latin typeface="inherit"/>
            </a:endParaRPr>
          </a:p>
          <a:p>
            <a:pPr marL="228600" lvl="0" indent="-228600" defTabSz="457200" fontAlgn="base">
              <a:defRPr/>
            </a:pPr>
            <a:endParaRPr kumimoji="0" lang="en-US" sz="2000" b="0" i="0" u="none" strike="noStrike" kern="1200" cap="none" spc="0" normalizeH="0" baseline="0" noProof="0" dirty="0">
              <a:ln>
                <a:noFill/>
              </a:ln>
              <a:solidFill>
                <a:srgbClr val="0070C0"/>
              </a:solidFill>
              <a:effectLst/>
              <a:uLnTx/>
              <a:uFillTx/>
              <a:latin typeface="inherit"/>
            </a:endParaRPr>
          </a:p>
          <a:p>
            <a:pPr marL="228600" lvl="0" indent="-228600" defTabSz="457200" fontAlgn="base">
              <a:defRPr/>
            </a:pPr>
            <a:r>
              <a:rPr kumimoji="0" lang="en-US" sz="2000" b="0" i="0" u="none" strike="noStrike" kern="1200" cap="none" spc="0" normalizeH="0" baseline="0" noProof="0" dirty="0">
                <a:ln>
                  <a:noFill/>
                </a:ln>
                <a:solidFill>
                  <a:srgbClr val="0070C0"/>
                </a:solidFill>
                <a:effectLst/>
                <a:uLnTx/>
                <a:uFillTx/>
                <a:latin typeface="inherit"/>
              </a:rPr>
              <a:t>To identify a suitable A</a:t>
            </a:r>
            <a:r>
              <a:rPr lang="en-US" sz="2000" dirty="0">
                <a:solidFill>
                  <a:srgbClr val="0070C0"/>
                </a:solidFill>
                <a:latin typeface="inherit"/>
              </a:rPr>
              <a:t>RIMA model </a:t>
            </a:r>
            <a:r>
              <a:rPr kumimoji="0" lang="en-US" sz="2000" b="0" i="0" u="none" strike="noStrike" kern="1200" cap="none" spc="0" normalizeH="0" baseline="0" noProof="0" dirty="0">
                <a:ln>
                  <a:noFill/>
                </a:ln>
                <a:solidFill>
                  <a:srgbClr val="0070C0"/>
                </a:solidFill>
                <a:effectLst/>
                <a:uLnTx/>
                <a:uFillTx/>
                <a:latin typeface="inherit"/>
              </a:rPr>
              <a:t>for the time series, you might want to:</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0C0"/>
                </a:solidFill>
                <a:effectLst/>
                <a:uLnTx/>
                <a:uFillTx/>
                <a:latin typeface="inherit"/>
              </a:rPr>
              <a:t>Run various order combinations for AR and MA models to find the model with the lowest AIC (</a:t>
            </a:r>
            <a:r>
              <a:rPr kumimoji="0" lang="en-US" sz="2000" b="1" i="1" u="none" strike="noStrike" kern="1200" cap="none" spc="0" normalizeH="0" baseline="0" noProof="0" dirty="0">
                <a:ln>
                  <a:noFill/>
                </a:ln>
                <a:solidFill>
                  <a:srgbClr val="0070C0"/>
                </a:solidFill>
                <a:effectLst/>
                <a:uLnTx/>
                <a:uFillTx/>
                <a:latin typeface="inherit"/>
              </a:rPr>
              <a:t>Akaike information criterion). </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70C0"/>
                </a:solidFill>
                <a:latin typeface="inherit"/>
              </a:rPr>
              <a:t>P</a:t>
            </a:r>
            <a:r>
              <a:rPr kumimoji="0" lang="en-US" sz="2000" b="0" i="0" u="none" strike="noStrike" kern="1200" cap="none" spc="0" normalizeH="0" baseline="0" noProof="0" dirty="0" err="1">
                <a:ln>
                  <a:noFill/>
                </a:ln>
                <a:solidFill>
                  <a:srgbClr val="0070C0"/>
                </a:solidFill>
                <a:effectLst/>
                <a:uLnTx/>
                <a:uFillTx/>
                <a:latin typeface="inherit"/>
              </a:rPr>
              <a:t>erform</a:t>
            </a:r>
            <a:r>
              <a:rPr kumimoji="0" lang="en-US" sz="2000" b="0" i="0" u="none" strike="noStrike" kern="1200" cap="none" spc="0" normalizeH="0" baseline="0" noProof="0" dirty="0">
                <a:ln>
                  <a:noFill/>
                </a:ln>
                <a:solidFill>
                  <a:srgbClr val="0070C0"/>
                </a:solidFill>
                <a:effectLst/>
                <a:uLnTx/>
                <a:uFillTx/>
                <a:latin typeface="inherit"/>
              </a:rPr>
              <a:t> Auto-ARIMA to find the suitable seasonality order or best model fit.</a:t>
            </a:r>
          </a:p>
          <a:p>
            <a:pPr fontAlgn="base">
              <a:defRPr/>
            </a:pPr>
            <a:endParaRPr lang="en-US" sz="1800" dirty="0">
              <a:solidFill>
                <a:srgbClr val="333333"/>
              </a:solidFill>
              <a:effectLst/>
              <a:latin typeface="inherit"/>
              <a:ea typeface="Calibri" panose="020F0502020204030204" pitchFamily="34" charset="0"/>
              <a:cs typeface="Times New Roman" panose="02020603050405020304" pitchFamily="18" charset="0"/>
            </a:endParaRPr>
          </a:p>
          <a:p>
            <a:pPr fontAlgn="base">
              <a:defRPr/>
            </a:pPr>
            <a:r>
              <a:rPr lang="en-US" sz="1800" b="1" dirty="0">
                <a:solidFill>
                  <a:srgbClr val="333333"/>
                </a:solidFill>
                <a:effectLst/>
                <a:latin typeface="inherit"/>
                <a:ea typeface="Calibri" panose="020F0502020204030204" pitchFamily="34" charset="0"/>
                <a:cs typeface="Times New Roman" panose="02020603050405020304" pitchFamily="18" charset="0"/>
              </a:rPr>
              <a:t>Model Order</a:t>
            </a:r>
          </a:p>
          <a:p>
            <a:pPr fontAlgn="base">
              <a:defRPr/>
            </a:pPr>
            <a:r>
              <a:rPr lang="en-US" dirty="0">
                <a:solidFill>
                  <a:srgbClr val="0070C0"/>
                </a:solidFill>
                <a:latin typeface="inherit"/>
                <a:ea typeface="Calibri" panose="020F0502020204030204" pitchFamily="34" charset="0"/>
                <a:cs typeface="Times New Roman" panose="02020603050405020304" pitchFamily="18" charset="0"/>
              </a:rPr>
              <a:t>Many ways to find the p, d, q.  A couple example here.</a:t>
            </a:r>
            <a:endParaRPr lang="en-US" sz="1800" dirty="0">
              <a:solidFill>
                <a:srgbClr val="0070C0"/>
              </a:solidFill>
              <a:effectLst/>
              <a:latin typeface="inherit"/>
              <a:ea typeface="Calibri" panose="020F0502020204030204" pitchFamily="34" charset="0"/>
              <a:cs typeface="Times New Roman" panose="02020603050405020304" pitchFamily="18" charset="0"/>
            </a:endParaRPr>
          </a:p>
          <a:p>
            <a:pPr fontAlgn="base">
              <a:defRPr/>
            </a:pPr>
            <a:r>
              <a:rPr lang="en-US" sz="1800" dirty="0">
                <a:effectLst/>
                <a:latin typeface="inherit"/>
                <a:ea typeface="Calibri" panose="020F0502020204030204" pitchFamily="34" charset="0"/>
              </a:rPr>
              <a:t>1. You can run a nested loop to </a:t>
            </a:r>
            <a:r>
              <a:rPr lang="en-US" sz="1800" dirty="0">
                <a:solidFill>
                  <a:srgbClr val="333333"/>
                </a:solidFill>
                <a:effectLst/>
                <a:latin typeface="inherit"/>
                <a:ea typeface="Calibri" panose="020F0502020204030204" pitchFamily="34" charset="0"/>
                <a:cs typeface="Times New Roman" panose="02020603050405020304" pitchFamily="18" charset="0"/>
              </a:rPr>
              <a:t>find the </a:t>
            </a:r>
            <a:r>
              <a:rPr lang="en-US" sz="1800" b="1" dirty="0">
                <a:solidFill>
                  <a:srgbClr val="0070C0"/>
                </a:solidFill>
                <a:effectLst/>
                <a:latin typeface="inherit"/>
                <a:ea typeface="Calibri" panose="020F0502020204030204" pitchFamily="34" charset="0"/>
                <a:cs typeface="Times New Roman" panose="02020603050405020304" pitchFamily="18" charset="0"/>
              </a:rPr>
              <a:t>p, d, and q </a:t>
            </a:r>
            <a:r>
              <a:rPr lang="en-US" sz="1800" dirty="0">
                <a:effectLst/>
                <a:latin typeface="inherit"/>
                <a:ea typeface="Calibri" panose="020F0502020204030204" pitchFamily="34" charset="0"/>
              </a:rPr>
              <a:t>values.</a:t>
            </a:r>
          </a:p>
          <a:p>
            <a:pPr fontAlgn="base">
              <a:defRPr/>
            </a:pPr>
            <a:r>
              <a:rPr lang="en-US" sz="1800" dirty="0">
                <a:effectLst/>
                <a:latin typeface="inherit"/>
                <a:ea typeface="Calibri" panose="020F0502020204030204" pitchFamily="34" charset="0"/>
              </a:rPr>
              <a:t>P = 1- 3 range; d = 1; q</a:t>
            </a:r>
            <a:r>
              <a:rPr lang="en-US" dirty="0">
                <a:latin typeface="inherit"/>
                <a:ea typeface="Calibri" panose="020F0502020204030204" pitchFamily="34" charset="0"/>
              </a:rPr>
              <a:t> = 1-3 range</a:t>
            </a:r>
          </a:p>
          <a:p>
            <a:pPr fontAlgn="base">
              <a:defRPr/>
            </a:pPr>
            <a:endParaRPr lang="en-US" sz="1800" b="1" dirty="0">
              <a:solidFill>
                <a:srgbClr val="0070C0"/>
              </a:solidFill>
              <a:effectLst/>
              <a:latin typeface="inherit"/>
              <a:ea typeface="Calibri" panose="020F0502020204030204" pitchFamily="34" charset="0"/>
              <a:cs typeface="Times New Roman" panose="02020603050405020304" pitchFamily="18" charset="0"/>
            </a:endParaRPr>
          </a:p>
          <a:p>
            <a:pPr fontAlgn="base">
              <a:defRPr/>
            </a:pPr>
            <a:r>
              <a:rPr lang="en-US" dirty="0">
                <a:latin typeface="inherit"/>
                <a:ea typeface="Calibri" panose="020F0502020204030204" pitchFamily="34" charset="0"/>
                <a:cs typeface="Times New Roman" panose="02020603050405020304" pitchFamily="18" charset="0"/>
              </a:rPr>
              <a:t>2. You can run the ACF, Differencing, and PACF to find the p, d, and q values</a:t>
            </a:r>
          </a:p>
          <a:p>
            <a:pPr fontAlgn="base">
              <a:defRPr/>
            </a:pPr>
            <a:r>
              <a:rPr lang="en-US" dirty="0">
                <a:latin typeface="inherit"/>
                <a:ea typeface="Calibri" panose="020F0502020204030204" pitchFamily="34" charset="0"/>
                <a:cs typeface="Times New Roman" panose="02020603050405020304" pitchFamily="18" charset="0"/>
              </a:rPr>
              <a:t>p</a:t>
            </a:r>
            <a:r>
              <a:rPr lang="en-US" sz="1800" dirty="0">
                <a:effectLst/>
                <a:latin typeface="inherit"/>
                <a:ea typeface="Calibri" panose="020F0502020204030204" pitchFamily="34" charset="0"/>
                <a:cs typeface="Times New Roman" panose="02020603050405020304" pitchFamily="18" charset="0"/>
              </a:rPr>
              <a:t> - from PACF</a:t>
            </a:r>
          </a:p>
          <a:p>
            <a:pPr fontAlgn="base">
              <a:defRPr/>
            </a:pPr>
            <a:r>
              <a:rPr lang="en-US" dirty="0">
                <a:latin typeface="inherit"/>
                <a:ea typeface="Calibri" panose="020F0502020204030204" pitchFamily="34" charset="0"/>
                <a:cs typeface="Times New Roman" panose="02020603050405020304" pitchFamily="18" charset="0"/>
              </a:rPr>
              <a:t>D</a:t>
            </a:r>
            <a:r>
              <a:rPr lang="en-US" sz="1800" dirty="0">
                <a:effectLst/>
                <a:latin typeface="inherit"/>
                <a:ea typeface="Calibri" panose="020F0502020204030204" pitchFamily="34" charset="0"/>
                <a:cs typeface="Times New Roman" panose="02020603050405020304" pitchFamily="18" charset="0"/>
              </a:rPr>
              <a:t> - from Differencing</a:t>
            </a:r>
          </a:p>
          <a:p>
            <a:pPr fontAlgn="base">
              <a:defRPr/>
            </a:pPr>
            <a:r>
              <a:rPr lang="en-US" dirty="0">
                <a:latin typeface="inherit"/>
                <a:ea typeface="Calibri" panose="020F0502020204030204" pitchFamily="34" charset="0"/>
                <a:cs typeface="Times New Roman" panose="02020603050405020304" pitchFamily="18" charset="0"/>
              </a:rPr>
              <a:t>q - from ACF</a:t>
            </a:r>
          </a:p>
        </p:txBody>
      </p:sp>
    </p:spTree>
    <p:extLst>
      <p:ext uri="{BB962C8B-B14F-4D97-AF65-F5344CB8AC3E}">
        <p14:creationId xmlns:p14="http://schemas.microsoft.com/office/powerpoint/2010/main" val="466938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FAB704-6124-53EC-FF9F-42AA6EFA2B1D}"/>
              </a:ext>
            </a:extLst>
          </p:cNvPr>
          <p:cNvSpPr txBox="1"/>
          <p:nvPr/>
        </p:nvSpPr>
        <p:spPr>
          <a:xfrm>
            <a:off x="701438" y="579487"/>
            <a:ext cx="10961494" cy="4247317"/>
          </a:xfrm>
          <a:prstGeom prst="rect">
            <a:avLst/>
          </a:prstGeom>
          <a:noFill/>
        </p:spPr>
        <p:txBody>
          <a:bodyPr wrap="square">
            <a:spAutoFit/>
          </a:bodyPr>
          <a:lstStyle/>
          <a:p>
            <a:r>
              <a:rPr lang="en-US" b="1" dirty="0"/>
              <a:t>Method 1 for obtaining p, d, q further explained</a:t>
            </a:r>
            <a:r>
              <a:rPr lang="en-US" dirty="0"/>
              <a:t>: Find the best AIC and the model order:</a:t>
            </a:r>
          </a:p>
          <a:p>
            <a:r>
              <a:rPr lang="en-US" dirty="0"/>
              <a:t>You will run a nested loop to find the best AIC and model order (p, d, and q) values.</a:t>
            </a:r>
          </a:p>
          <a:p>
            <a:r>
              <a:rPr lang="en-US" dirty="0"/>
              <a:t>Output: You will get something like Best AIC: 983.12182 | order: (1, 0)</a:t>
            </a:r>
          </a:p>
          <a:p>
            <a:endParaRPr lang="en-US" dirty="0"/>
          </a:p>
          <a:p>
            <a:r>
              <a:rPr kumimoji="0" lang="en-US" b="1" i="0" u="none" strike="noStrike" kern="1200" cap="none" spc="0" normalizeH="0" baseline="0" noProof="0" dirty="0">
                <a:ln>
                  <a:noFill/>
                </a:ln>
                <a:solidFill>
                  <a:srgbClr val="0070C0"/>
                </a:solidFill>
                <a:effectLst/>
                <a:uLnTx/>
                <a:uFillTx/>
                <a:ea typeface="+mn-ea"/>
                <a:cs typeface="+mn-cs"/>
              </a:rPr>
              <a:t>AIC</a:t>
            </a:r>
            <a:r>
              <a:rPr kumimoji="0" lang="en-US" b="0" i="0" u="none" strike="noStrike" kern="1200" cap="none" spc="0" normalizeH="0" baseline="0" noProof="0" dirty="0">
                <a:ln>
                  <a:noFill/>
                </a:ln>
                <a:solidFill>
                  <a:srgbClr val="0070C0"/>
                </a:solidFill>
                <a:effectLst/>
                <a:uLnTx/>
                <a:uFillTx/>
                <a:ea typeface="+mn-ea"/>
                <a:cs typeface="+mn-cs"/>
              </a:rPr>
              <a:t> </a:t>
            </a:r>
            <a:r>
              <a:rPr kumimoji="0" lang="en-US" b="0" i="0" u="none" strike="noStrike" kern="1200" cap="none" spc="0" normalizeH="0" baseline="0" noProof="0" dirty="0">
                <a:ln>
                  <a:noFill/>
                </a:ln>
                <a:effectLst/>
                <a:uLnTx/>
                <a:uFillTx/>
                <a:ea typeface="+mn-ea"/>
                <a:cs typeface="+mn-cs"/>
              </a:rPr>
              <a:t>stands for </a:t>
            </a:r>
            <a:r>
              <a:rPr kumimoji="0" lang="en-US" b="1" i="1" u="none" strike="noStrike" kern="1200" cap="none" spc="0" normalizeH="0" baseline="0" noProof="0" dirty="0">
                <a:ln>
                  <a:noFill/>
                </a:ln>
                <a:effectLst/>
                <a:uLnTx/>
                <a:uFillTx/>
                <a:ea typeface="+mn-ea"/>
                <a:cs typeface="+mn-cs"/>
              </a:rPr>
              <a:t>Akaike information criterion </a:t>
            </a:r>
            <a:endParaRPr lang="en-US" dirty="0"/>
          </a:p>
          <a:p>
            <a:endParaRPr lang="en-US" dirty="0"/>
          </a:p>
          <a:p>
            <a:pPr fontAlgn="base">
              <a:defRPr/>
            </a:pPr>
            <a:r>
              <a:rPr lang="en-US" sz="1800" dirty="0">
                <a:solidFill>
                  <a:srgbClr val="333333"/>
                </a:solidFill>
                <a:effectLst/>
                <a:latin typeface="inherit"/>
                <a:ea typeface="Calibri" panose="020F0502020204030204" pitchFamily="34" charset="0"/>
                <a:cs typeface="Times New Roman" panose="02020603050405020304" pitchFamily="18" charset="0"/>
              </a:rPr>
              <a:t>Based on that, the best model order could be selected, </a:t>
            </a:r>
            <a:r>
              <a:rPr lang="en-US" dirty="0">
                <a:solidFill>
                  <a:srgbClr val="333333"/>
                </a:solidFill>
                <a:latin typeface="inherit"/>
                <a:ea typeface="Calibri" panose="020F0502020204030204" pitchFamily="34" charset="0"/>
                <a:cs typeface="Times New Roman" panose="02020603050405020304" pitchFamily="18" charset="0"/>
              </a:rPr>
              <a:t>which could look like this</a:t>
            </a:r>
            <a:r>
              <a:rPr lang="en-US" sz="1800" dirty="0">
                <a:solidFill>
                  <a:srgbClr val="333333"/>
                </a:solidFill>
                <a:effectLst/>
                <a:latin typeface="inherit"/>
                <a:ea typeface="Calibri" panose="020F0502020204030204" pitchFamily="34" charset="0"/>
                <a:cs typeface="Times New Roman" panose="02020603050405020304" pitchFamily="18" charset="0"/>
              </a:rPr>
              <a:t>: </a:t>
            </a:r>
            <a:r>
              <a:rPr lang="en-US" sz="1800" b="1" dirty="0">
                <a:solidFill>
                  <a:srgbClr val="000000"/>
                </a:solidFill>
                <a:effectLst/>
                <a:latin typeface="inherit"/>
                <a:ea typeface="Calibri" panose="020F0502020204030204" pitchFamily="34" charset="0"/>
                <a:cs typeface="Times New Roman" panose="02020603050405020304" pitchFamily="18" charset="0"/>
              </a:rPr>
              <a:t>ARIMA(1,1,0)(1,1,0)[90]</a:t>
            </a:r>
          </a:p>
          <a:p>
            <a:pPr marL="285750" indent="-285750" fontAlgn="base">
              <a:buFont typeface="Arial" panose="020B0604020202020204" pitchFamily="34" charset="0"/>
              <a:buChar char="•"/>
              <a:defRPr/>
            </a:pPr>
            <a:r>
              <a:rPr lang="en-US" b="0" i="0" dirty="0">
                <a:solidFill>
                  <a:srgbClr val="333333"/>
                </a:solidFill>
                <a:effectLst/>
                <a:latin typeface="inherit"/>
              </a:rPr>
              <a:t>Make sure your submission uses </a:t>
            </a:r>
            <a:r>
              <a:rPr lang="en-US" b="0" i="0" dirty="0" err="1">
                <a:solidFill>
                  <a:srgbClr val="333333"/>
                </a:solidFill>
                <a:effectLst/>
                <a:latin typeface="inherit"/>
              </a:rPr>
              <a:t>auto_arima</a:t>
            </a:r>
            <a:r>
              <a:rPr lang="en-US" b="0" i="0" dirty="0">
                <a:solidFill>
                  <a:srgbClr val="333333"/>
                </a:solidFill>
                <a:effectLst/>
                <a:latin typeface="inherit"/>
              </a:rPr>
              <a:t>() to identify an ARIMA model. The arguments to </a:t>
            </a:r>
            <a:r>
              <a:rPr lang="en-US" b="0" i="0" dirty="0" err="1">
                <a:solidFill>
                  <a:srgbClr val="333333"/>
                </a:solidFill>
                <a:effectLst/>
                <a:latin typeface="inherit"/>
              </a:rPr>
              <a:t>auto_arima</a:t>
            </a:r>
            <a:r>
              <a:rPr lang="en-US" b="0" i="0" dirty="0">
                <a:solidFill>
                  <a:srgbClr val="333333"/>
                </a:solidFill>
                <a:effectLst/>
                <a:latin typeface="inherit"/>
              </a:rPr>
              <a:t>() would take into account the observed trend of the time series if the data used are differenced.</a:t>
            </a:r>
            <a:endParaRPr lang="en-US" sz="2000" dirty="0">
              <a:solidFill>
                <a:srgbClr val="333333"/>
              </a:solidFill>
              <a:latin typeface="inherit"/>
            </a:endParaRPr>
          </a:p>
          <a:p>
            <a:endParaRPr lang="en-US" dirty="0"/>
          </a:p>
          <a:p>
            <a:r>
              <a:rPr lang="en-US" dirty="0">
                <a:latin typeface="inherit"/>
              </a:rPr>
              <a:t>The model requires a set of inputs to operate, where: </a:t>
            </a:r>
          </a:p>
          <a:p>
            <a:pPr marL="285750" indent="-285750">
              <a:buFont typeface="Arial" panose="020B0604020202020204" pitchFamily="34" charset="0"/>
              <a:buChar char="•"/>
            </a:pPr>
            <a:r>
              <a:rPr lang="en-US" b="1" dirty="0">
                <a:solidFill>
                  <a:srgbClr val="00B0F0"/>
                </a:solidFill>
                <a:latin typeface="inherit"/>
              </a:rPr>
              <a:t>p </a:t>
            </a:r>
            <a:r>
              <a:rPr lang="en-US" dirty="0">
                <a:latin typeface="inherit"/>
              </a:rPr>
              <a:t>is the order of the autoregressive part specifically the lag order </a:t>
            </a:r>
            <a:r>
              <a:rPr lang="en-US" b="1" dirty="0">
                <a:solidFill>
                  <a:srgbClr val="FF0000"/>
                </a:solidFill>
                <a:latin typeface="inherit"/>
              </a:rPr>
              <a:t>AR</a:t>
            </a:r>
          </a:p>
          <a:p>
            <a:pPr marL="285750" indent="-285750">
              <a:buFont typeface="Arial" panose="020B0604020202020204" pitchFamily="34" charset="0"/>
              <a:buChar char="•"/>
            </a:pPr>
            <a:r>
              <a:rPr lang="en-US" b="1" dirty="0">
                <a:solidFill>
                  <a:srgbClr val="00B0F0"/>
                </a:solidFill>
                <a:latin typeface="inherit"/>
              </a:rPr>
              <a:t>d </a:t>
            </a:r>
            <a:r>
              <a:rPr lang="en-US" dirty="0">
                <a:latin typeface="inherit"/>
              </a:rPr>
              <a:t>is the degree of first differencing involved – </a:t>
            </a:r>
            <a:r>
              <a:rPr lang="en-US" b="1" dirty="0">
                <a:solidFill>
                  <a:srgbClr val="FF0000"/>
                </a:solidFill>
                <a:latin typeface="inherit"/>
              </a:rPr>
              <a:t>1 - </a:t>
            </a:r>
            <a:r>
              <a:rPr lang="en-US" dirty="0">
                <a:latin typeface="inherit"/>
              </a:rPr>
              <a:t>The value of </a:t>
            </a:r>
            <a:r>
              <a:rPr lang="en-US" b="1" dirty="0">
                <a:solidFill>
                  <a:srgbClr val="0070C0"/>
                </a:solidFill>
                <a:latin typeface="inherit"/>
              </a:rPr>
              <a:t>d </a:t>
            </a:r>
            <a:r>
              <a:rPr lang="en-US" dirty="0">
                <a:latin typeface="inherit"/>
              </a:rPr>
              <a:t>should be determined by the KPSS /</a:t>
            </a:r>
            <a:r>
              <a:rPr lang="en-US" dirty="0" err="1">
                <a:latin typeface="inherit"/>
              </a:rPr>
              <a:t>ADFuller</a:t>
            </a:r>
            <a:r>
              <a:rPr lang="en-US" dirty="0">
                <a:latin typeface="inherit"/>
              </a:rPr>
              <a:t> method. </a:t>
            </a:r>
          </a:p>
          <a:p>
            <a:pPr marL="285750" indent="-285750">
              <a:buFont typeface="Arial" panose="020B0604020202020204" pitchFamily="34" charset="0"/>
              <a:buChar char="•"/>
            </a:pPr>
            <a:r>
              <a:rPr lang="en-US" b="1" dirty="0">
                <a:solidFill>
                  <a:srgbClr val="0070C0"/>
                </a:solidFill>
                <a:latin typeface="inherit"/>
              </a:rPr>
              <a:t>q</a:t>
            </a:r>
            <a:r>
              <a:rPr lang="en-US" dirty="0">
                <a:latin typeface="inherit"/>
              </a:rPr>
              <a:t> is the order of the moving average part specifically the size of the average.  - </a:t>
            </a:r>
            <a:r>
              <a:rPr lang="en-US" b="1" dirty="0">
                <a:solidFill>
                  <a:srgbClr val="FF0000"/>
                </a:solidFill>
                <a:latin typeface="inherit"/>
              </a:rPr>
              <a:t>MA</a:t>
            </a:r>
            <a:endParaRPr lang="en-US" dirty="0"/>
          </a:p>
        </p:txBody>
      </p:sp>
      <p:sp>
        <p:nvSpPr>
          <p:cNvPr id="3" name="TextBox 2">
            <a:extLst>
              <a:ext uri="{FF2B5EF4-FFF2-40B4-BE49-F238E27FC236}">
                <a16:creationId xmlns:a16="http://schemas.microsoft.com/office/drawing/2014/main" id="{98B2A7E3-7AFD-682C-BFF4-1259A7E2D86F}"/>
              </a:ext>
            </a:extLst>
          </p:cNvPr>
          <p:cNvSpPr txBox="1"/>
          <p:nvPr/>
        </p:nvSpPr>
        <p:spPr>
          <a:xfrm>
            <a:off x="783343" y="5283390"/>
            <a:ext cx="10407708" cy="646331"/>
          </a:xfrm>
          <a:prstGeom prst="rect">
            <a:avLst/>
          </a:prstGeom>
          <a:noFill/>
        </p:spPr>
        <p:txBody>
          <a:bodyPr wrap="square">
            <a:spAutoFit/>
          </a:bodyPr>
          <a:lstStyle/>
          <a:p>
            <a:pPr marL="0" marR="0">
              <a:spcBef>
                <a:spcPts val="0"/>
              </a:spcBef>
              <a:spcAft>
                <a:spcPts val="0"/>
              </a:spcAft>
            </a:pPr>
            <a:r>
              <a:rPr lang="en-US" sz="1800" u="sng" dirty="0">
                <a:solidFill>
                  <a:srgbClr val="0000FF"/>
                </a:solidFill>
                <a:effectLst/>
                <a:latin typeface="Calibri" panose="020F0502020204030204" pitchFamily="34" charset="0"/>
                <a:ea typeface="Calibri" panose="020F0502020204030204" pitchFamily="34" charset="0"/>
                <a:hlinkClick r:id="rId2"/>
              </a:rPr>
              <a:t>A quick way to find p, d, and q values for ARIMA</a:t>
            </a:r>
          </a:p>
          <a:p>
            <a:pPr marL="0" marR="0">
              <a:spcBef>
                <a:spcPts val="0"/>
              </a:spcBef>
              <a:spcAft>
                <a:spcPts val="0"/>
              </a:spcAft>
            </a:pPr>
            <a:r>
              <a:rPr lang="en-US" sz="1800" u="sng" dirty="0">
                <a:solidFill>
                  <a:srgbClr val="0000FF"/>
                </a:solidFill>
                <a:effectLst/>
                <a:latin typeface="Calibri" panose="020F0502020204030204" pitchFamily="34" charset="0"/>
                <a:ea typeface="Calibri" panose="020F0502020204030204" pitchFamily="34" charset="0"/>
                <a:hlinkClick r:id="rId2"/>
              </a:rPr>
              <a:t>https://analyticsindiamag.com/quick-way-to-find-p-d-and-q-values-for-arima/</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8682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35831D-E901-D10C-3932-92E43C292B86}"/>
              </a:ext>
            </a:extLst>
          </p:cNvPr>
          <p:cNvSpPr txBox="1"/>
          <p:nvPr/>
        </p:nvSpPr>
        <p:spPr>
          <a:xfrm>
            <a:off x="949233" y="642865"/>
            <a:ext cx="10502537" cy="4524315"/>
          </a:xfrm>
          <a:prstGeom prst="rect">
            <a:avLst/>
          </a:prstGeom>
          <a:noFill/>
        </p:spPr>
        <p:txBody>
          <a:bodyPr wrap="square">
            <a:spAutoFit/>
          </a:bodyPr>
          <a:lstStyle/>
          <a:p>
            <a:r>
              <a:rPr lang="en-US" b="1" dirty="0"/>
              <a:t>Third Step</a:t>
            </a:r>
            <a:r>
              <a:rPr lang="en-US" dirty="0"/>
              <a:t>: Build or create and fit the Time Series Model (ARIMA OR SARIMAX is fine).</a:t>
            </a:r>
          </a:p>
          <a:p>
            <a:r>
              <a:rPr lang="en-US" dirty="0"/>
              <a:t>SARIMAX is an updated version of ARIMA with seasonal effects and </a:t>
            </a:r>
            <a:r>
              <a:rPr lang="en-US" dirty="0" err="1"/>
              <a:t>eXogenous</a:t>
            </a:r>
            <a:r>
              <a:rPr lang="en-US" dirty="0"/>
              <a:t> factors.  </a:t>
            </a:r>
          </a:p>
          <a:p>
            <a:endParaRPr lang="en-US" dirty="0"/>
          </a:p>
          <a:p>
            <a:r>
              <a:rPr lang="en-US" b="1" dirty="0"/>
              <a:t>Sample Code:</a:t>
            </a:r>
          </a:p>
          <a:p>
            <a:r>
              <a:rPr lang="en-US" dirty="0"/>
              <a:t>model = SARIMAX(</a:t>
            </a:r>
            <a:r>
              <a:rPr lang="en-US" dirty="0" err="1"/>
              <a:t>df</a:t>
            </a:r>
            <a:r>
              <a:rPr lang="en-US" dirty="0"/>
              <a:t>, order=(1,1,0),</a:t>
            </a:r>
            <a:r>
              <a:rPr lang="en-US" dirty="0" err="1">
                <a:highlight>
                  <a:srgbClr val="FFFF00"/>
                </a:highlight>
              </a:rPr>
              <a:t>seasonal_order</a:t>
            </a:r>
            <a:r>
              <a:rPr lang="en-US" dirty="0">
                <a:highlight>
                  <a:srgbClr val="FFFF00"/>
                </a:highlight>
              </a:rPr>
              <a:t>=(1,1,0,90)) </a:t>
            </a:r>
            <a:r>
              <a:rPr lang="en-US" dirty="0"/>
              <a:t># if using original data diffed in the </a:t>
            </a:r>
            <a:r>
              <a:rPr lang="en-US" dirty="0" err="1"/>
              <a:t>auto_arima</a:t>
            </a:r>
            <a:r>
              <a:rPr lang="en-US" dirty="0"/>
              <a:t> step. </a:t>
            </a:r>
          </a:p>
          <a:p>
            <a:r>
              <a:rPr lang="en-US" dirty="0"/>
              <a:t>SARIMAX(</a:t>
            </a:r>
            <a:r>
              <a:rPr lang="en-US" dirty="0" err="1"/>
              <a:t>X_train,order</a:t>
            </a:r>
            <a:r>
              <a:rPr lang="en-US" dirty="0"/>
              <a:t>=(1,1,0),</a:t>
            </a:r>
            <a:r>
              <a:rPr lang="en-US" dirty="0" err="1">
                <a:highlight>
                  <a:srgbClr val="FFFF00"/>
                </a:highlight>
              </a:rPr>
              <a:t>seasonal_order</a:t>
            </a:r>
            <a:r>
              <a:rPr lang="en-US" dirty="0">
                <a:highlight>
                  <a:srgbClr val="FFFF00"/>
                </a:highlight>
              </a:rPr>
              <a:t>=(0,1,0,90)) </a:t>
            </a:r>
            <a:r>
              <a:rPr lang="en-US" dirty="0"/>
              <a:t># if using the diffed train data.</a:t>
            </a:r>
          </a:p>
          <a:p>
            <a:r>
              <a:rPr lang="en-US" dirty="0"/>
              <a:t>results = </a:t>
            </a:r>
            <a:r>
              <a:rPr lang="en-US" dirty="0" err="1"/>
              <a:t>model.fit</a:t>
            </a:r>
            <a:r>
              <a:rPr lang="en-US" dirty="0"/>
              <a:t>()</a:t>
            </a:r>
          </a:p>
          <a:p>
            <a:r>
              <a:rPr lang="en-US" dirty="0" err="1"/>
              <a:t>results.summary</a:t>
            </a:r>
            <a:r>
              <a:rPr lang="en-US" dirty="0"/>
              <a:t>()</a:t>
            </a:r>
          </a:p>
          <a:p>
            <a:endParaRPr lang="en-US" dirty="0"/>
          </a:p>
          <a:p>
            <a:r>
              <a:rPr lang="en-US" b="1" dirty="0"/>
              <a:t>Final Step: </a:t>
            </a:r>
            <a:r>
              <a:rPr lang="en-US" dirty="0"/>
              <a:t>General forecast</a:t>
            </a:r>
          </a:p>
          <a:p>
            <a:endParaRPr lang="en-US" dirty="0"/>
          </a:p>
          <a:p>
            <a:r>
              <a:rPr lang="en-US" dirty="0">
                <a:latin typeface="Inherit"/>
              </a:rPr>
              <a:t>The KPSS or </a:t>
            </a:r>
            <a:r>
              <a:rPr lang="en-US" dirty="0" err="1">
                <a:latin typeface="Inherit"/>
              </a:rPr>
              <a:t>ADFuller</a:t>
            </a:r>
            <a:r>
              <a:rPr lang="en-US" dirty="0">
                <a:latin typeface="Inherit"/>
              </a:rPr>
              <a:t> test previously determined that the time series data is non-stationary but can be transformed to become stationary through one order of differencing. This data transformation, which would also address the trend and seasonality in the data, can be achieved using the functions below: </a:t>
            </a:r>
          </a:p>
          <a:p>
            <a:endParaRPr lang="en-US" dirty="0"/>
          </a:p>
        </p:txBody>
      </p:sp>
    </p:spTree>
    <p:extLst>
      <p:ext uri="{BB962C8B-B14F-4D97-AF65-F5344CB8AC3E}">
        <p14:creationId xmlns:p14="http://schemas.microsoft.com/office/powerpoint/2010/main" val="710597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FB3286-CABD-44D8-BB90-E38F07CD1945}"/>
              </a:ext>
            </a:extLst>
          </p:cNvPr>
          <p:cNvSpPr txBox="1"/>
          <p:nvPr/>
        </p:nvSpPr>
        <p:spPr>
          <a:xfrm>
            <a:off x="736848" y="612844"/>
            <a:ext cx="10901778" cy="2585323"/>
          </a:xfrm>
          <a:prstGeom prst="rect">
            <a:avLst/>
          </a:prstGeom>
          <a:noFill/>
        </p:spPr>
        <p:txBody>
          <a:bodyPr wrap="square">
            <a:spAutoFit/>
          </a:bodyPr>
          <a:lstStyle/>
          <a:p>
            <a:r>
              <a:rPr lang="en-US" b="1" dirty="0"/>
              <a:t># Build ARIMA Model – R Code Example</a:t>
            </a:r>
          </a:p>
          <a:p>
            <a:r>
              <a:rPr lang="en-US" dirty="0" err="1"/>
              <a:t>time_series_diff</a:t>
            </a:r>
            <a:r>
              <a:rPr lang="en-US" dirty="0"/>
              <a:t> &lt;- diff(</a:t>
            </a:r>
            <a:r>
              <a:rPr lang="en-US" dirty="0" err="1"/>
              <a:t>time_series</a:t>
            </a:r>
            <a:r>
              <a:rPr lang="en-US" dirty="0"/>
              <a:t>, differences = 1) </a:t>
            </a:r>
            <a:r>
              <a:rPr lang="en-US" i="1" dirty="0">
                <a:solidFill>
                  <a:srgbClr val="00B0F0"/>
                </a:solidFill>
              </a:rPr>
              <a:t># Apply difference of 1 to time series</a:t>
            </a:r>
          </a:p>
          <a:p>
            <a:r>
              <a:rPr lang="en-US" dirty="0"/>
              <a:t> </a:t>
            </a:r>
            <a:r>
              <a:rPr lang="en-US" dirty="0" err="1"/>
              <a:t>ggtsdisplay</a:t>
            </a:r>
            <a:r>
              <a:rPr lang="en-US" dirty="0"/>
              <a:t>(</a:t>
            </a:r>
            <a:r>
              <a:rPr lang="en-US" dirty="0" err="1"/>
              <a:t>time_series_diff</a:t>
            </a:r>
            <a:r>
              <a:rPr lang="en-US" dirty="0"/>
              <a:t>)      </a:t>
            </a:r>
            <a:r>
              <a:rPr lang="en-US" i="1" dirty="0">
                <a:solidFill>
                  <a:srgbClr val="00B0F0"/>
                </a:solidFill>
              </a:rPr>
              <a:t># Visually demonstrate stationarity of adjusted time series</a:t>
            </a:r>
          </a:p>
          <a:p>
            <a:endParaRPr lang="en-US" dirty="0"/>
          </a:p>
          <a:p>
            <a:pPr marL="0" marR="0">
              <a:spcBef>
                <a:spcPts val="0"/>
              </a:spcBef>
              <a:spcAft>
                <a:spcPts val="0"/>
              </a:spcAft>
            </a:pPr>
            <a:r>
              <a:rPr lang="en-US" dirty="0">
                <a:effectLst/>
                <a:ea typeface="Times New Roman" panose="02020603050405020304" pitchFamily="18" charset="0"/>
                <a:cs typeface="Calibri" panose="020F0502020204030204" pitchFamily="34" charset="0"/>
              </a:rPr>
              <a:t>Identifying the orders of AR or MA terms:</a:t>
            </a:r>
          </a:p>
          <a:p>
            <a:pPr marL="0" marR="0">
              <a:spcBef>
                <a:spcPts val="0"/>
              </a:spcBef>
              <a:spcAft>
                <a:spcPts val="0"/>
              </a:spcAft>
            </a:pPr>
            <a:r>
              <a:rPr lang="en-US" u="sng" dirty="0">
                <a:solidFill>
                  <a:srgbClr val="0563C1"/>
                </a:solidFill>
                <a:effectLst/>
                <a:ea typeface="Times New Roman" panose="02020603050405020304" pitchFamily="18" charset="0"/>
                <a:cs typeface="Calibri" panose="020F0502020204030204" pitchFamily="34" charset="0"/>
                <a:hlinkClick r:id="rId2"/>
              </a:rPr>
              <a:t>https://people.duke.edu/~rnau/411arim3.htm</a:t>
            </a:r>
            <a:endParaRPr lang="en-US" dirty="0">
              <a:effectLst/>
              <a:ea typeface="Times New Roman" panose="02020603050405020304" pitchFamily="18" charset="0"/>
              <a:cs typeface="Calibri" panose="020F0502020204030204" pitchFamily="34" charset="0"/>
            </a:endParaRPr>
          </a:p>
          <a:p>
            <a:pPr marL="0" marR="0">
              <a:spcBef>
                <a:spcPts val="0"/>
              </a:spcBef>
              <a:spcAft>
                <a:spcPts val="0"/>
              </a:spcAft>
            </a:pPr>
            <a:r>
              <a:rPr lang="en-US" dirty="0">
                <a:effectLst/>
                <a:ea typeface="Times New Roman" panose="02020603050405020304" pitchFamily="18" charset="0"/>
                <a:cs typeface="Calibri" panose="020F0502020204030204" pitchFamily="34" charset="0"/>
              </a:rPr>
              <a:t> </a:t>
            </a:r>
          </a:p>
          <a:p>
            <a:pPr marL="0" marR="0">
              <a:spcBef>
                <a:spcPts val="0"/>
              </a:spcBef>
              <a:spcAft>
                <a:spcPts val="0"/>
              </a:spcAft>
            </a:pPr>
            <a:r>
              <a:rPr lang="en-US" dirty="0">
                <a:effectLst/>
                <a:ea typeface="Times New Roman" panose="02020603050405020304" pitchFamily="18" charset="0"/>
                <a:cs typeface="Calibri" panose="020F0502020204030204" pitchFamily="34" charset="0"/>
              </a:rPr>
              <a:t>Identifying ARIMA model using the differenced time-series data </a:t>
            </a:r>
            <a:r>
              <a:rPr lang="en-US" u="sng" dirty="0">
                <a:solidFill>
                  <a:srgbClr val="0563C1"/>
                </a:solidFill>
                <a:effectLst/>
                <a:ea typeface="Times New Roman" panose="02020603050405020304" pitchFamily="18" charset="0"/>
                <a:cs typeface="Calibri" panose="020F0502020204030204" pitchFamily="34" charset="0"/>
                <a:hlinkClick r:id="rId3"/>
              </a:rPr>
              <a:t>https://people.duke.edu/~rnau/411arim2.htm</a:t>
            </a:r>
            <a:endParaRPr lang="en-US" u="sng" dirty="0">
              <a:solidFill>
                <a:srgbClr val="0563C1"/>
              </a:solidFill>
              <a:effectLst/>
              <a:ea typeface="Times New Roman" panose="02020603050405020304" pitchFamily="18" charset="0"/>
              <a:cs typeface="Calibri" panose="020F0502020204030204" pitchFamily="34" charset="0"/>
            </a:endParaRPr>
          </a:p>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p:txBody>
      </p:sp>
      <p:sp>
        <p:nvSpPr>
          <p:cNvPr id="2" name="TextBox 1">
            <a:extLst>
              <a:ext uri="{FF2B5EF4-FFF2-40B4-BE49-F238E27FC236}">
                <a16:creationId xmlns:a16="http://schemas.microsoft.com/office/drawing/2014/main" id="{6D787CCC-32CA-4FDF-9E44-A3F71660CB3D}"/>
              </a:ext>
            </a:extLst>
          </p:cNvPr>
          <p:cNvSpPr txBox="1"/>
          <p:nvPr/>
        </p:nvSpPr>
        <p:spPr>
          <a:xfrm>
            <a:off x="547049" y="3358889"/>
            <a:ext cx="10058400" cy="1477328"/>
          </a:xfrm>
          <a:prstGeom prst="rect">
            <a:avLst/>
          </a:prstGeom>
          <a:noFill/>
        </p:spPr>
        <p:txBody>
          <a:bodyPr wrap="square">
            <a:spAutoFit/>
          </a:bodyPr>
          <a:lstStyle/>
          <a:p>
            <a:r>
              <a:rPr lang="en-US" b="1" dirty="0">
                <a:solidFill>
                  <a:srgbClr val="0070C0"/>
                </a:solidFill>
                <a:latin typeface="inherit"/>
              </a:rPr>
              <a:t>Sample R Code</a:t>
            </a:r>
          </a:p>
          <a:p>
            <a:r>
              <a:rPr lang="en-US" dirty="0" err="1">
                <a:latin typeface="inherit"/>
              </a:rPr>
              <a:t>auto.arima</a:t>
            </a:r>
            <a:r>
              <a:rPr lang="en-US" dirty="0">
                <a:latin typeface="inherit"/>
              </a:rPr>
              <a:t>(training, seasonal = T)         </a:t>
            </a:r>
            <a:r>
              <a:rPr lang="en-US" i="1" dirty="0">
                <a:solidFill>
                  <a:srgbClr val="0070C0"/>
                </a:solidFill>
                <a:latin typeface="inherit"/>
              </a:rPr>
              <a:t># Automate parameter selection </a:t>
            </a:r>
          </a:p>
          <a:p>
            <a:r>
              <a:rPr lang="en-US" dirty="0">
                <a:latin typeface="inherit"/>
              </a:rPr>
              <a:t>fit &lt;- Arima(training, order = c(1,1,0))  </a:t>
            </a:r>
            <a:r>
              <a:rPr lang="en-US" i="1" dirty="0">
                <a:solidFill>
                  <a:srgbClr val="0070C0"/>
                </a:solidFill>
                <a:latin typeface="inherit"/>
              </a:rPr>
              <a:t># Model using automated parameter </a:t>
            </a:r>
          </a:p>
          <a:p>
            <a:r>
              <a:rPr lang="en-US" dirty="0">
                <a:latin typeface="inherit"/>
              </a:rPr>
              <a:t>summary(fit)          </a:t>
            </a:r>
            <a:r>
              <a:rPr lang="en-US" i="1" dirty="0">
                <a:solidFill>
                  <a:srgbClr val="0070C0"/>
                </a:solidFill>
                <a:latin typeface="inherit"/>
              </a:rPr>
              <a:t># Run summary statistics on model </a:t>
            </a:r>
            <a:br>
              <a:rPr lang="en-US" dirty="0">
                <a:latin typeface="inherit"/>
              </a:rPr>
            </a:br>
            <a:r>
              <a:rPr lang="en-US" dirty="0" err="1">
                <a:latin typeface="inherit"/>
              </a:rPr>
              <a:t>checkresiduals</a:t>
            </a:r>
            <a:r>
              <a:rPr lang="en-US" dirty="0">
                <a:latin typeface="inherit"/>
              </a:rPr>
              <a:t>(fit) </a:t>
            </a:r>
            <a:r>
              <a:rPr lang="en-US" i="1" dirty="0">
                <a:solidFill>
                  <a:srgbClr val="0070C0"/>
                </a:solidFill>
                <a:latin typeface="inherit"/>
              </a:rPr>
              <a:t># Review residual pattern</a:t>
            </a:r>
          </a:p>
        </p:txBody>
      </p:sp>
    </p:spTree>
    <p:extLst>
      <p:ext uri="{BB962C8B-B14F-4D97-AF65-F5344CB8AC3E}">
        <p14:creationId xmlns:p14="http://schemas.microsoft.com/office/powerpoint/2010/main" val="2418862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7A1DDB-4CC2-4429-98FE-BB03B30211F1}"/>
              </a:ext>
            </a:extLst>
          </p:cNvPr>
          <p:cNvPicPr>
            <a:picLocks noChangeAspect="1"/>
          </p:cNvPicPr>
          <p:nvPr/>
        </p:nvPicPr>
        <p:blipFill>
          <a:blip r:embed="rId2"/>
          <a:stretch>
            <a:fillRect/>
          </a:stretch>
        </p:blipFill>
        <p:spPr>
          <a:xfrm>
            <a:off x="401898" y="837603"/>
            <a:ext cx="6511692" cy="5450007"/>
          </a:xfrm>
          <a:prstGeom prst="rect">
            <a:avLst/>
          </a:prstGeom>
        </p:spPr>
      </p:pic>
      <p:pic>
        <p:nvPicPr>
          <p:cNvPr id="9" name="Picture 8">
            <a:extLst>
              <a:ext uri="{FF2B5EF4-FFF2-40B4-BE49-F238E27FC236}">
                <a16:creationId xmlns:a16="http://schemas.microsoft.com/office/drawing/2014/main" id="{A0BC0295-05A1-4C21-8D4C-362F64C3E870}"/>
              </a:ext>
            </a:extLst>
          </p:cNvPr>
          <p:cNvPicPr>
            <a:picLocks noChangeAspect="1"/>
          </p:cNvPicPr>
          <p:nvPr/>
        </p:nvPicPr>
        <p:blipFill>
          <a:blip r:embed="rId3"/>
          <a:stretch>
            <a:fillRect/>
          </a:stretch>
        </p:blipFill>
        <p:spPr>
          <a:xfrm>
            <a:off x="7297261" y="3053918"/>
            <a:ext cx="4219564" cy="3559946"/>
          </a:xfrm>
          <a:prstGeom prst="rect">
            <a:avLst/>
          </a:prstGeom>
        </p:spPr>
      </p:pic>
      <p:sp>
        <p:nvSpPr>
          <p:cNvPr id="5" name="TextBox 4">
            <a:extLst>
              <a:ext uri="{FF2B5EF4-FFF2-40B4-BE49-F238E27FC236}">
                <a16:creationId xmlns:a16="http://schemas.microsoft.com/office/drawing/2014/main" id="{EBA778BE-1E3B-44BF-B3C9-91051E2B40B3}"/>
              </a:ext>
            </a:extLst>
          </p:cNvPr>
          <p:cNvSpPr txBox="1"/>
          <p:nvPr/>
        </p:nvSpPr>
        <p:spPr>
          <a:xfrm>
            <a:off x="7119707" y="668044"/>
            <a:ext cx="4847392" cy="2308324"/>
          </a:xfrm>
          <a:prstGeom prst="rect">
            <a:avLst/>
          </a:prstGeom>
          <a:noFill/>
        </p:spPr>
        <p:txBody>
          <a:bodyPr wrap="square">
            <a:spAutoFit/>
          </a:bodyPr>
          <a:lstStyle/>
          <a:p>
            <a:r>
              <a:rPr lang="en-US" b="1" dirty="0">
                <a:solidFill>
                  <a:srgbClr val="0070C0"/>
                </a:solidFill>
                <a:latin typeface="inherit"/>
              </a:rPr>
              <a:t>Sample R Code</a:t>
            </a:r>
          </a:p>
          <a:p>
            <a:r>
              <a:rPr lang="en-US" dirty="0" err="1">
                <a:latin typeface="inherit"/>
              </a:rPr>
              <a:t>auto.arima</a:t>
            </a:r>
            <a:r>
              <a:rPr lang="en-US" dirty="0">
                <a:latin typeface="inherit"/>
              </a:rPr>
              <a:t>(training, seasonal = T)         </a:t>
            </a:r>
            <a:r>
              <a:rPr lang="en-US" i="1" dirty="0">
                <a:solidFill>
                  <a:srgbClr val="0070C0"/>
                </a:solidFill>
                <a:latin typeface="inherit"/>
              </a:rPr>
              <a:t># Automate parameter selection </a:t>
            </a:r>
          </a:p>
          <a:p>
            <a:r>
              <a:rPr lang="en-US" dirty="0">
                <a:latin typeface="inherit"/>
              </a:rPr>
              <a:t>fit &lt;- Arima(training, order = c(1,1,0))  </a:t>
            </a:r>
            <a:r>
              <a:rPr lang="en-US" i="1" dirty="0">
                <a:solidFill>
                  <a:srgbClr val="0070C0"/>
                </a:solidFill>
                <a:latin typeface="inherit"/>
              </a:rPr>
              <a:t># Model using automated parameter </a:t>
            </a:r>
          </a:p>
          <a:p>
            <a:r>
              <a:rPr lang="en-US" dirty="0">
                <a:latin typeface="inherit"/>
              </a:rPr>
              <a:t>summary(fit)          </a:t>
            </a:r>
            <a:r>
              <a:rPr lang="en-US" i="1" dirty="0">
                <a:solidFill>
                  <a:srgbClr val="0070C0"/>
                </a:solidFill>
                <a:latin typeface="inherit"/>
              </a:rPr>
              <a:t># Run summary statistics on model </a:t>
            </a:r>
            <a:br>
              <a:rPr lang="en-US" dirty="0">
                <a:latin typeface="inherit"/>
              </a:rPr>
            </a:br>
            <a:r>
              <a:rPr lang="en-US" dirty="0" err="1">
                <a:latin typeface="inherit"/>
              </a:rPr>
              <a:t>checkresiduals</a:t>
            </a:r>
            <a:r>
              <a:rPr lang="en-US" dirty="0">
                <a:latin typeface="inherit"/>
              </a:rPr>
              <a:t>(fit) </a:t>
            </a:r>
            <a:r>
              <a:rPr lang="en-US" i="1" dirty="0">
                <a:solidFill>
                  <a:srgbClr val="0070C0"/>
                </a:solidFill>
                <a:latin typeface="inherit"/>
              </a:rPr>
              <a:t># Review residual pattern</a:t>
            </a:r>
          </a:p>
        </p:txBody>
      </p:sp>
      <p:sp>
        <p:nvSpPr>
          <p:cNvPr id="8" name="TextBox 7">
            <a:extLst>
              <a:ext uri="{FF2B5EF4-FFF2-40B4-BE49-F238E27FC236}">
                <a16:creationId xmlns:a16="http://schemas.microsoft.com/office/drawing/2014/main" id="{C64E23A3-162D-412F-ABBE-673AC87C3985}"/>
              </a:ext>
            </a:extLst>
          </p:cNvPr>
          <p:cNvSpPr txBox="1"/>
          <p:nvPr/>
        </p:nvSpPr>
        <p:spPr>
          <a:xfrm>
            <a:off x="108751" y="135384"/>
            <a:ext cx="11760694" cy="400110"/>
          </a:xfrm>
          <a:prstGeom prst="rect">
            <a:avLst/>
          </a:prstGeom>
          <a:solidFill>
            <a:schemeClr val="accent6">
              <a:lumMod val="20000"/>
              <a:lumOff val="80000"/>
            </a:schemeClr>
          </a:solidFill>
        </p:spPr>
        <p:txBody>
          <a:bodyPr wrap="square">
            <a:spAutoFit/>
          </a:bodyPr>
          <a:lstStyle/>
          <a:p>
            <a:pPr algn="ctr"/>
            <a:r>
              <a:rPr lang="en-US" sz="2000" dirty="0">
                <a:latin typeface="inherit"/>
              </a:rPr>
              <a:t>Below are Sample codes in R and their outputs from the ARIMA model that will be used to forecast revenue</a:t>
            </a:r>
          </a:p>
        </p:txBody>
      </p:sp>
    </p:spTree>
    <p:extLst>
      <p:ext uri="{BB962C8B-B14F-4D97-AF65-F5344CB8AC3E}">
        <p14:creationId xmlns:p14="http://schemas.microsoft.com/office/powerpoint/2010/main" val="3581509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525073" y="226537"/>
            <a:ext cx="11170933" cy="707886"/>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Lato"/>
                <a:ea typeface="+mn-ea"/>
                <a:cs typeface="+mn-cs"/>
              </a:rPr>
              <a:t>D3</a:t>
            </a:r>
            <a:r>
              <a:rPr kumimoji="0" lang="en-US" sz="2000" b="0" i="0" u="none" strike="noStrike" kern="1200" cap="none" spc="0" normalizeH="0" baseline="0" noProof="0" dirty="0">
                <a:ln>
                  <a:noFill/>
                </a:ln>
                <a:solidFill>
                  <a:srgbClr val="333333"/>
                </a:solidFill>
                <a:effectLst/>
                <a:uLnTx/>
                <a:uFillTx/>
                <a:latin typeface="Lato"/>
                <a:ea typeface="+mn-ea"/>
                <a:cs typeface="+mn-cs"/>
              </a:rPr>
              <a:t>. </a:t>
            </a:r>
            <a:r>
              <a:rPr lang="en-US" sz="2000" b="1" i="0" dirty="0">
                <a:solidFill>
                  <a:srgbClr val="333333"/>
                </a:solidFill>
                <a:effectLst/>
                <a:latin typeface="Lato" panose="020F0502020204030203" pitchFamily="34" charset="0"/>
              </a:rPr>
              <a:t>Forecasting using ARIMA Model - </a:t>
            </a:r>
            <a:r>
              <a:rPr kumimoji="0" lang="en-US" sz="2000" b="0" i="0" u="none" strike="noStrike" kern="1200" cap="none" spc="0" normalizeH="0" baseline="0" noProof="0" dirty="0">
                <a:ln>
                  <a:noFill/>
                </a:ln>
                <a:solidFill>
                  <a:srgbClr val="333333"/>
                </a:solidFill>
                <a:effectLst/>
                <a:uLnTx/>
                <a:uFillTx/>
                <a:latin typeface="Lato"/>
                <a:ea typeface="+mn-ea"/>
                <a:cs typeface="+mn-cs"/>
              </a:rPr>
              <a:t>Perform a forecast using the derived ARIMA model identified in part D2.  </a:t>
            </a:r>
          </a:p>
        </p:txBody>
      </p:sp>
      <p:sp>
        <p:nvSpPr>
          <p:cNvPr id="10" name="TextBox 9">
            <a:extLst>
              <a:ext uri="{FF2B5EF4-FFF2-40B4-BE49-F238E27FC236}">
                <a16:creationId xmlns:a16="http://schemas.microsoft.com/office/drawing/2014/main" id="{AB306ECE-1483-4E77-8B3E-324506ADBAF2}"/>
              </a:ext>
            </a:extLst>
          </p:cNvPr>
          <p:cNvSpPr txBox="1"/>
          <p:nvPr/>
        </p:nvSpPr>
        <p:spPr>
          <a:xfrm>
            <a:off x="606223" y="1122222"/>
            <a:ext cx="11100835" cy="2031325"/>
          </a:xfrm>
          <a:prstGeom prst="rect">
            <a:avLst/>
          </a:prstGeom>
          <a:noFill/>
        </p:spPr>
        <p:txBody>
          <a:bodyPr wrap="square">
            <a:spAutoFit/>
          </a:bodyPr>
          <a:lstStyle/>
          <a:p>
            <a:pPr marL="0" marR="0">
              <a:spcBef>
                <a:spcPts val="0"/>
              </a:spcBef>
              <a:spcAft>
                <a:spcPts val="0"/>
              </a:spcAft>
            </a:pPr>
            <a:r>
              <a:rPr lang="en-US" b="1" dirty="0">
                <a:solidFill>
                  <a:srgbClr val="0070C0"/>
                </a:solidFill>
                <a:effectLst/>
                <a:latin typeface="inherit"/>
                <a:ea typeface="Calibri" panose="020F0502020204030204" pitchFamily="34" charset="0"/>
                <a:cs typeface="Times New Roman" panose="02020603050405020304" pitchFamily="18" charset="0"/>
              </a:rPr>
              <a:t>Steps to follow:</a:t>
            </a:r>
            <a:endParaRPr lang="en-US" dirty="0">
              <a:effectLst/>
              <a:latin typeface="inheri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b="1" dirty="0">
                <a:solidFill>
                  <a:srgbClr val="00B0F0"/>
                </a:solidFill>
                <a:effectLst/>
                <a:latin typeface="inherit"/>
                <a:ea typeface="Calibri" panose="020F0502020204030204" pitchFamily="34" charset="0"/>
                <a:cs typeface="Times New Roman" panose="02020603050405020304" pitchFamily="18" charset="0"/>
              </a:rPr>
              <a:t>Forecast:</a:t>
            </a:r>
            <a:r>
              <a:rPr lang="en-US" dirty="0">
                <a:solidFill>
                  <a:srgbClr val="00B0F0"/>
                </a:solidFill>
                <a:effectLst/>
                <a:latin typeface="inherit"/>
                <a:ea typeface="Calibri" panose="020F0502020204030204" pitchFamily="34" charset="0"/>
                <a:cs typeface="Times New Roman" panose="02020603050405020304" pitchFamily="18" charset="0"/>
              </a:rPr>
              <a:t> Generate a revenue forecast for the company for the next say 90, 180, etc. days. </a:t>
            </a:r>
            <a:r>
              <a:rPr lang="en-US" dirty="0">
                <a:solidFill>
                  <a:srgbClr val="002060"/>
                </a:solidFill>
                <a:effectLst/>
                <a:latin typeface="inherit"/>
                <a:ea typeface="Calibri" panose="020F0502020204030204" pitchFamily="34" charset="0"/>
                <a:cs typeface="Times New Roman" panose="02020603050405020304" pitchFamily="18" charset="0"/>
              </a:rPr>
              <a:t>Forecast the revenue not the daily changes in revenue. </a:t>
            </a:r>
            <a:r>
              <a:rPr lang="en-US" dirty="0">
                <a:solidFill>
                  <a:srgbClr val="00B0F0"/>
                </a:solidFill>
                <a:effectLst/>
                <a:latin typeface="inherit"/>
                <a:ea typeface="Calibri" panose="020F0502020204030204" pitchFamily="34" charset="0"/>
                <a:cs typeface="Times New Roman" panose="02020603050405020304" pitchFamily="18" charset="0"/>
              </a:rPr>
              <a:t>Do as follows:</a:t>
            </a:r>
            <a:endParaRPr lang="en-US" dirty="0">
              <a:effectLst/>
              <a:latin typeface="inherit"/>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dirty="0">
                <a:solidFill>
                  <a:srgbClr val="00B0F0"/>
                </a:solidFill>
                <a:effectLst/>
                <a:latin typeface="inherit"/>
                <a:ea typeface="Calibri" panose="020F0502020204030204" pitchFamily="34" charset="0"/>
                <a:cs typeface="Times New Roman" panose="02020603050405020304" pitchFamily="18" charset="0"/>
              </a:rPr>
              <a:t>Forecast using the model,</a:t>
            </a:r>
            <a:endParaRPr lang="en-US" dirty="0">
              <a:effectLst/>
              <a:latin typeface="inherit"/>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dirty="0">
                <a:solidFill>
                  <a:srgbClr val="00B0F0"/>
                </a:solidFill>
                <a:effectLst/>
                <a:latin typeface="inherit"/>
                <a:ea typeface="Calibri" panose="020F0502020204030204" pitchFamily="34" charset="0"/>
                <a:cs typeface="Times New Roman" panose="02020603050405020304" pitchFamily="18" charset="0"/>
              </a:rPr>
              <a:t>Plot(forecast) to visualize forecast based on training data</a:t>
            </a:r>
            <a:endParaRPr lang="en-US" dirty="0">
              <a:effectLst/>
              <a:latin typeface="inherit"/>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dirty="0">
                <a:solidFill>
                  <a:srgbClr val="00B0F0"/>
                </a:solidFill>
                <a:effectLst/>
                <a:latin typeface="inherit"/>
                <a:ea typeface="Calibri" panose="020F0502020204030204" pitchFamily="34" charset="0"/>
                <a:cs typeface="Times New Roman" panose="02020603050405020304" pitchFamily="18" charset="0"/>
              </a:rPr>
              <a:t>Add testing data points for comparison</a:t>
            </a:r>
            <a:endParaRPr lang="en-US" dirty="0">
              <a:effectLst/>
              <a:latin typeface="inheri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b="1" dirty="0">
                <a:solidFill>
                  <a:srgbClr val="00B0F0"/>
                </a:solidFill>
                <a:effectLst/>
                <a:latin typeface="inherit"/>
                <a:ea typeface="Calibri" panose="020F0502020204030204" pitchFamily="34" charset="0"/>
                <a:cs typeface="Times New Roman" panose="02020603050405020304" pitchFamily="18" charset="0"/>
              </a:rPr>
              <a:t>Evaluate:</a:t>
            </a:r>
            <a:r>
              <a:rPr lang="en-US" dirty="0">
                <a:solidFill>
                  <a:srgbClr val="00B0F0"/>
                </a:solidFill>
                <a:effectLst/>
                <a:latin typeface="inherit"/>
                <a:ea typeface="Calibri" panose="020F0502020204030204" pitchFamily="34" charset="0"/>
                <a:cs typeface="Times New Roman" panose="02020603050405020304" pitchFamily="18" charset="0"/>
              </a:rPr>
              <a:t> </a:t>
            </a:r>
            <a:r>
              <a:rPr lang="en-US" dirty="0">
                <a:solidFill>
                  <a:srgbClr val="00B0F0"/>
                </a:solidFill>
                <a:latin typeface="inherit"/>
                <a:ea typeface="Calibri" panose="020F0502020204030204" pitchFamily="34" charset="0"/>
                <a:cs typeface="Times New Roman" panose="02020603050405020304" pitchFamily="18" charset="0"/>
              </a:rPr>
              <a:t>Y</a:t>
            </a:r>
            <a:r>
              <a:rPr lang="en-US" dirty="0">
                <a:solidFill>
                  <a:srgbClr val="00B0F0"/>
                </a:solidFill>
                <a:effectLst/>
                <a:latin typeface="inherit"/>
                <a:ea typeface="Calibri" panose="020F0502020204030204" pitchFamily="34" charset="0"/>
                <a:cs typeface="Times New Roman" panose="02020603050405020304" pitchFamily="18" charset="0"/>
              </a:rPr>
              <a:t>ou might want to </a:t>
            </a:r>
            <a:r>
              <a:rPr lang="en-US" dirty="0">
                <a:solidFill>
                  <a:srgbClr val="00B0F0"/>
                </a:solidFill>
                <a:latin typeface="inherit"/>
                <a:ea typeface="Calibri" panose="020F0502020204030204" pitchFamily="34" charset="0"/>
                <a:cs typeface="Times New Roman" panose="02020603050405020304" pitchFamily="18" charset="0"/>
              </a:rPr>
              <a:t>evaluate</a:t>
            </a:r>
            <a:r>
              <a:rPr lang="en-US" dirty="0">
                <a:solidFill>
                  <a:srgbClr val="00B0F0"/>
                </a:solidFill>
                <a:effectLst/>
                <a:latin typeface="inherit"/>
                <a:ea typeface="Calibri" panose="020F0502020204030204" pitchFamily="34" charset="0"/>
                <a:cs typeface="Times New Roman" panose="02020603050405020304" pitchFamily="18" charset="0"/>
              </a:rPr>
              <a:t> the model by comparing the model predictions with the test set.</a:t>
            </a:r>
            <a:endParaRPr lang="en-US" dirty="0">
              <a:effectLst/>
              <a:latin typeface="inherit"/>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97572F96-FB0D-4853-ACC7-0AB5B5066CA4}"/>
              </a:ext>
            </a:extLst>
          </p:cNvPr>
          <p:cNvSpPr txBox="1"/>
          <p:nvPr/>
        </p:nvSpPr>
        <p:spPr>
          <a:xfrm>
            <a:off x="224945" y="4695563"/>
            <a:ext cx="5581326" cy="2031325"/>
          </a:xfrm>
          <a:prstGeom prst="rect">
            <a:avLst/>
          </a:prstGeom>
          <a:solidFill>
            <a:schemeClr val="accent6">
              <a:lumMod val="20000"/>
              <a:lumOff val="80000"/>
            </a:schemeClr>
          </a:solidFill>
        </p:spPr>
        <p:txBody>
          <a:bodyPr wrap="square">
            <a:spAutoFit/>
          </a:bodyPr>
          <a:lstStyle/>
          <a:p>
            <a:pPr marL="0" marR="0">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rPr>
              <a:t>Exa</a:t>
            </a:r>
            <a:r>
              <a:rPr lang="en-US" b="1" dirty="0">
                <a:solidFill>
                  <a:srgbClr val="C00000"/>
                </a:solidFill>
                <a:latin typeface="Calibri" panose="020F0502020204030204" pitchFamily="34" charset="0"/>
                <a:ea typeface="Calibri" panose="020F0502020204030204" pitchFamily="34" charset="0"/>
              </a:rPr>
              <a:t>mple</a:t>
            </a:r>
            <a:r>
              <a:rPr lang="en-US" sz="1800" b="1" dirty="0">
                <a:solidFill>
                  <a:srgbClr val="C00000"/>
                </a:solidFill>
                <a:effectLst/>
                <a:latin typeface="Calibri" panose="020F0502020204030204" pitchFamily="34" charset="0"/>
                <a:ea typeface="Calibri" panose="020F0502020204030204" pitchFamily="34" charset="0"/>
              </a:rPr>
              <a:t> Python</a:t>
            </a:r>
            <a:r>
              <a:rPr lang="en-US" b="1" dirty="0">
                <a:solidFill>
                  <a:srgbClr val="C00000"/>
                </a:solidFill>
                <a:latin typeface="Calibri" panose="020F0502020204030204" pitchFamily="34" charset="0"/>
                <a:ea typeface="Calibri" panose="020F0502020204030204" pitchFamily="34" charset="0"/>
              </a:rPr>
              <a:t> Code to </a:t>
            </a:r>
            <a:r>
              <a:rPr lang="en-US" sz="1800" b="1" dirty="0">
                <a:solidFill>
                  <a:srgbClr val="C00000"/>
                </a:solidFill>
                <a:effectLst/>
                <a:latin typeface="Calibri" panose="020F0502020204030204" pitchFamily="34" charset="0"/>
                <a:ea typeface="Calibri" panose="020F0502020204030204" pitchFamily="34" charset="0"/>
              </a:rPr>
              <a:t>forecast:</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diff_forecast</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results.get_forecast</a:t>
            </a:r>
            <a:r>
              <a:rPr lang="en-US" sz="1800" dirty="0">
                <a:effectLst/>
                <a:latin typeface="Calibri" panose="020F0502020204030204" pitchFamily="34" charset="0"/>
                <a:ea typeface="Calibri" panose="020F0502020204030204" pitchFamily="34" charset="0"/>
              </a:rPr>
              <a:t>(steps=180)</a:t>
            </a: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mean_forecast</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diff_forecast.predicted_mean</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confidence_intervals</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diff_forecast.conf_int</a:t>
            </a:r>
            <a:r>
              <a:rPr lang="en-US" sz="1800" dirty="0">
                <a:effectLst/>
                <a:latin typeface="Calibri" panose="020F0502020204030204" pitchFamily="34" charset="0"/>
                <a:ea typeface="Calibri" panose="020F0502020204030204" pitchFamily="34" charset="0"/>
              </a:rPr>
              <a:t>()</a:t>
            </a: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lower_limits</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confidence_intervals.loc</a:t>
            </a:r>
            <a:r>
              <a:rPr lang="en-US" sz="1800" dirty="0">
                <a:effectLst/>
                <a:latin typeface="Calibri" panose="020F0502020204030204" pitchFamily="34" charset="0"/>
                <a:ea typeface="Calibri" panose="020F0502020204030204" pitchFamily="34" charset="0"/>
              </a:rPr>
              <a:t>[:,'lower Revenue']</a:t>
            </a: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upper_limits</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confidence_intervals.loc</a:t>
            </a:r>
            <a:r>
              <a:rPr lang="en-US" sz="1800" dirty="0">
                <a:effectLst/>
                <a:latin typeface="Calibri" panose="020F0502020204030204" pitchFamily="34" charset="0"/>
                <a:ea typeface="Calibri" panose="020F0502020204030204" pitchFamily="34" charset="0"/>
              </a:rPr>
              <a:t>[:,'upper Revenue']</a:t>
            </a:r>
          </a:p>
        </p:txBody>
      </p:sp>
      <p:sp>
        <p:nvSpPr>
          <p:cNvPr id="13" name="TextBox 12">
            <a:extLst>
              <a:ext uri="{FF2B5EF4-FFF2-40B4-BE49-F238E27FC236}">
                <a16:creationId xmlns:a16="http://schemas.microsoft.com/office/drawing/2014/main" id="{BD71F8B0-8D4B-47D4-8D0D-882356C3DB9B}"/>
              </a:ext>
            </a:extLst>
          </p:cNvPr>
          <p:cNvSpPr txBox="1"/>
          <p:nvPr/>
        </p:nvSpPr>
        <p:spPr>
          <a:xfrm>
            <a:off x="6072141" y="5000632"/>
            <a:ext cx="5702609" cy="1857368"/>
          </a:xfrm>
          <a:prstGeom prst="rect">
            <a:avLst/>
          </a:prstGeom>
          <a:solidFill>
            <a:schemeClr val="accent3">
              <a:lumMod val="20000"/>
              <a:lumOff val="80000"/>
            </a:schemeClr>
          </a:solidFill>
        </p:spPr>
        <p:txBody>
          <a:bodyPr wrap="square">
            <a:spAutoFit/>
          </a:bodyPr>
          <a:lstStyle/>
          <a:p>
            <a:pPr marL="0" marR="0">
              <a:lnSpc>
                <a:spcPct val="107000"/>
              </a:lnSpc>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Example R Code to forecast</a:t>
            </a:r>
            <a:r>
              <a:rPr lang="en-US" sz="1800" b="1"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forecast &lt;- forecast(fit, h = 183)   # Forecast using model</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plot(forecast)   # Visualize forecast based on training data</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lines(testing)    # Add testing data points for comparison</a:t>
            </a:r>
          </a:p>
          <a:p>
            <a:pPr marL="0" marR="0">
              <a:lnSpc>
                <a:spcPct val="107000"/>
              </a:lnSpc>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Box.Ljung.Test</a:t>
            </a:r>
            <a:r>
              <a:rPr lang="en-US" sz="1800" dirty="0">
                <a:effectLst/>
                <a:latin typeface="Calibri" panose="020F0502020204030204" pitchFamily="34" charset="0"/>
                <a:ea typeface="Calibri" panose="020F0502020204030204" pitchFamily="34" charset="0"/>
                <a:cs typeface="Times New Roman" panose="02020603050405020304" pitchFamily="18" charset="0"/>
              </a:rPr>
              <a:t>(forecast) # V Visualize p-values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Ljung</a:t>
            </a:r>
            <a:r>
              <a:rPr lang="en-US" sz="1800" dirty="0">
                <a:effectLst/>
                <a:latin typeface="Calibri" panose="020F0502020204030204" pitchFamily="34" charset="0"/>
                <a:ea typeface="Calibri" panose="020F0502020204030204" pitchFamily="34" charset="0"/>
                <a:cs typeface="Times New Roman" panose="02020603050405020304" pitchFamily="18" charset="0"/>
              </a:rPr>
              <a:t>-Box statistics</a:t>
            </a:r>
          </a:p>
        </p:txBody>
      </p:sp>
      <p:sp>
        <p:nvSpPr>
          <p:cNvPr id="7" name="TextBox 6">
            <a:extLst>
              <a:ext uri="{FF2B5EF4-FFF2-40B4-BE49-F238E27FC236}">
                <a16:creationId xmlns:a16="http://schemas.microsoft.com/office/drawing/2014/main" id="{8D4BBDBD-FA44-4ED4-A3F5-984434924CFC}"/>
              </a:ext>
            </a:extLst>
          </p:cNvPr>
          <p:cNvSpPr txBox="1"/>
          <p:nvPr/>
        </p:nvSpPr>
        <p:spPr>
          <a:xfrm>
            <a:off x="417250" y="3153547"/>
            <a:ext cx="11478783" cy="1323439"/>
          </a:xfrm>
          <a:prstGeom prst="rect">
            <a:avLst/>
          </a:prstGeom>
          <a:solidFill>
            <a:schemeClr val="bg1">
              <a:lumMod val="95000"/>
            </a:schemeClr>
          </a:solidFill>
        </p:spPr>
        <p:txBody>
          <a:bodyPr wrap="square">
            <a:spAutoFit/>
          </a:bodyPr>
          <a:lstStyle/>
          <a:p>
            <a:pPr marL="285750" indent="-285750">
              <a:buFont typeface="Arial" panose="020B0604020202020204" pitchFamily="34" charset="0"/>
              <a:buChar char="•"/>
            </a:pPr>
            <a:r>
              <a:rPr lang="en-US" sz="1600" dirty="0">
                <a:latin typeface="Inherit"/>
              </a:rPr>
              <a:t>The derived ARIMA model will be programmed to forecast future revenue values. </a:t>
            </a:r>
          </a:p>
          <a:p>
            <a:pPr marL="285750" indent="-285750">
              <a:buFont typeface="Arial" panose="020B0604020202020204" pitchFamily="34" charset="0"/>
              <a:buChar char="•"/>
            </a:pPr>
            <a:r>
              <a:rPr lang="en-US" sz="1600" dirty="0">
                <a:latin typeface="Inherit"/>
              </a:rPr>
              <a:t>The forecast length could be set to </a:t>
            </a:r>
            <a:r>
              <a:rPr lang="en-US" sz="1600" dirty="0">
                <a:solidFill>
                  <a:srgbClr val="0070C0"/>
                </a:solidFill>
                <a:latin typeface="Inherit"/>
              </a:rPr>
              <a:t>30 </a:t>
            </a:r>
            <a:r>
              <a:rPr lang="en-US" sz="1600" dirty="0">
                <a:latin typeface="Inherit"/>
              </a:rPr>
              <a:t>days or more, and the predicted pattern could be compared against the testing data set. </a:t>
            </a:r>
          </a:p>
          <a:p>
            <a:pPr marL="285750" indent="-285750">
              <a:buFont typeface="Arial" panose="020B0604020202020204" pitchFamily="34" charset="0"/>
              <a:buChar char="•"/>
            </a:pPr>
            <a:r>
              <a:rPr lang="en-US" sz="1600" dirty="0">
                <a:latin typeface="Inherit"/>
              </a:rPr>
              <a:t>The p-values for </a:t>
            </a:r>
            <a:r>
              <a:rPr lang="en-US" sz="1600" dirty="0" err="1">
                <a:latin typeface="Inherit"/>
              </a:rPr>
              <a:t>Ljung</a:t>
            </a:r>
            <a:r>
              <a:rPr lang="en-US" sz="1600" dirty="0">
                <a:latin typeface="Inherit"/>
              </a:rPr>
              <a:t>-Box statistics will also be provided to assist with model evaluation. </a:t>
            </a:r>
          </a:p>
          <a:p>
            <a:pPr marL="285750" indent="-285750">
              <a:buFont typeface="Arial" panose="020B0604020202020204" pitchFamily="34" charset="0"/>
              <a:buChar char="•"/>
            </a:pPr>
            <a:r>
              <a:rPr lang="en-US" sz="1600" dirty="0">
                <a:latin typeface="Inherit"/>
              </a:rPr>
              <a:t>The forecast needs to relate to the line graph visualizing the realization of the time series in part C1 and not to a 1st order difference in the revenue.</a:t>
            </a:r>
          </a:p>
        </p:txBody>
      </p:sp>
    </p:spTree>
    <p:extLst>
      <p:ext uri="{BB962C8B-B14F-4D97-AF65-F5344CB8AC3E}">
        <p14:creationId xmlns:p14="http://schemas.microsoft.com/office/powerpoint/2010/main" val="3160888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1F69B787-E868-41AB-BE32-4CB6C4402F89}"/>
              </a:ext>
            </a:extLst>
          </p:cNvPr>
          <p:cNvPicPr>
            <a:picLocks noChangeAspect="1"/>
          </p:cNvPicPr>
          <p:nvPr/>
        </p:nvPicPr>
        <p:blipFill>
          <a:blip r:embed="rId2"/>
          <a:stretch>
            <a:fillRect/>
          </a:stretch>
        </p:blipFill>
        <p:spPr>
          <a:xfrm>
            <a:off x="449792" y="90790"/>
            <a:ext cx="6450629" cy="3638599"/>
          </a:xfrm>
          <a:prstGeom prst="rect">
            <a:avLst/>
          </a:prstGeom>
        </p:spPr>
      </p:pic>
      <p:sp>
        <p:nvSpPr>
          <p:cNvPr id="7" name="TextBox 6">
            <a:extLst>
              <a:ext uri="{FF2B5EF4-FFF2-40B4-BE49-F238E27FC236}">
                <a16:creationId xmlns:a16="http://schemas.microsoft.com/office/drawing/2014/main" id="{83BB3E50-D33C-4E42-9863-6C94A40CF641}"/>
              </a:ext>
            </a:extLst>
          </p:cNvPr>
          <p:cNvSpPr txBox="1"/>
          <p:nvPr/>
        </p:nvSpPr>
        <p:spPr>
          <a:xfrm>
            <a:off x="7450665" y="3356357"/>
            <a:ext cx="4526956" cy="1754326"/>
          </a:xfrm>
          <a:prstGeom prst="rect">
            <a:avLst/>
          </a:prstGeom>
          <a:solidFill>
            <a:schemeClr val="accent4">
              <a:lumMod val="20000"/>
              <a:lumOff val="80000"/>
            </a:schemeClr>
          </a:solidFill>
        </p:spPr>
        <p:txBody>
          <a:bodyPr wrap="square">
            <a:spAutoFit/>
          </a:bodyPr>
          <a:lstStyle/>
          <a:p>
            <a:r>
              <a:rPr lang="en-US" b="1" i="0" dirty="0">
                <a:solidFill>
                  <a:srgbClr val="202124"/>
                </a:solidFill>
                <a:effectLst/>
                <a:latin typeface="Roboto" panose="02000000000000000000" pitchFamily="2" charset="0"/>
              </a:rPr>
              <a:t>Difference between forecast and Prediction</a:t>
            </a:r>
          </a:p>
          <a:p>
            <a:r>
              <a:rPr lang="en-US" b="1" dirty="0">
                <a:solidFill>
                  <a:srgbClr val="202124"/>
                </a:solidFill>
                <a:latin typeface="Roboto" panose="02000000000000000000" pitchFamily="2" charset="0"/>
              </a:rPr>
              <a:t>P</a:t>
            </a:r>
            <a:r>
              <a:rPr lang="en-US" b="1" i="0" dirty="0">
                <a:solidFill>
                  <a:srgbClr val="202124"/>
                </a:solidFill>
                <a:effectLst/>
                <a:latin typeface="Roboto" panose="02000000000000000000" pitchFamily="2" charset="0"/>
              </a:rPr>
              <a:t>rediction</a:t>
            </a:r>
            <a:r>
              <a:rPr lang="en-US" i="0" dirty="0">
                <a:solidFill>
                  <a:srgbClr val="202124"/>
                </a:solidFill>
                <a:effectLst/>
                <a:latin typeface="Roboto" panose="02000000000000000000" pitchFamily="2" charset="0"/>
              </a:rPr>
              <a:t> refers to estimate at future data in general</a:t>
            </a:r>
          </a:p>
          <a:p>
            <a:r>
              <a:rPr lang="en-US" b="1" dirty="0">
                <a:solidFill>
                  <a:srgbClr val="202124"/>
                </a:solidFill>
                <a:latin typeface="Roboto" panose="02000000000000000000" pitchFamily="2" charset="0"/>
              </a:rPr>
              <a:t>F</a:t>
            </a:r>
            <a:r>
              <a:rPr lang="en-US" b="1" i="0" dirty="0">
                <a:solidFill>
                  <a:srgbClr val="202124"/>
                </a:solidFill>
                <a:effectLst/>
                <a:latin typeface="Roboto" panose="02000000000000000000" pitchFamily="2" charset="0"/>
              </a:rPr>
              <a:t>orecast</a:t>
            </a:r>
            <a:r>
              <a:rPr lang="en-US" i="0" dirty="0">
                <a:solidFill>
                  <a:srgbClr val="202124"/>
                </a:solidFill>
                <a:effectLst/>
                <a:latin typeface="Roboto" panose="02000000000000000000" pitchFamily="2" charset="0"/>
              </a:rPr>
              <a:t> refers to estimate at a specific future point in time </a:t>
            </a:r>
            <a:endParaRPr lang="en-US" dirty="0"/>
          </a:p>
        </p:txBody>
      </p:sp>
      <p:sp>
        <p:nvSpPr>
          <p:cNvPr id="2" name="TextBox 1">
            <a:extLst>
              <a:ext uri="{FF2B5EF4-FFF2-40B4-BE49-F238E27FC236}">
                <a16:creationId xmlns:a16="http://schemas.microsoft.com/office/drawing/2014/main" id="{EB87D9B8-3E67-126E-A88C-114808EE4EE7}"/>
              </a:ext>
            </a:extLst>
          </p:cNvPr>
          <p:cNvSpPr txBox="1"/>
          <p:nvPr/>
        </p:nvSpPr>
        <p:spPr>
          <a:xfrm>
            <a:off x="7450667" y="666672"/>
            <a:ext cx="4408422"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highlight>
                  <a:srgbClr val="FFFF00"/>
                </a:highlight>
                <a:uLnTx/>
                <a:uFillTx/>
                <a:latin typeface="Inherit"/>
                <a:ea typeface="Calibri" panose="020F0502020204030204" pitchFamily="34" charset="0"/>
                <a:cs typeface="+mn-cs"/>
              </a:rPr>
              <a:t>Note: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Build the ARIMA model on the Stationary Training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Fit the model on the Stationary Training Set.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Forecast on both the Train set and the Test Set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Inherit"/>
                <a:ea typeface="Calibri" panose="020F0502020204030204" pitchFamily="34" charset="0"/>
              </a:rPr>
              <a:t>Evaluate</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 on the Test Set</a:t>
            </a:r>
          </a:p>
        </p:txBody>
      </p:sp>
      <p:sp>
        <p:nvSpPr>
          <p:cNvPr id="3" name="TextBox 2">
            <a:extLst>
              <a:ext uri="{FF2B5EF4-FFF2-40B4-BE49-F238E27FC236}">
                <a16:creationId xmlns:a16="http://schemas.microsoft.com/office/drawing/2014/main" id="{44A6F181-0DF6-1137-4D3E-4A816097D252}"/>
              </a:ext>
            </a:extLst>
          </p:cNvPr>
          <p:cNvSpPr txBox="1"/>
          <p:nvPr/>
        </p:nvSpPr>
        <p:spPr>
          <a:xfrm>
            <a:off x="331258" y="3679522"/>
            <a:ext cx="7000873" cy="2862322"/>
          </a:xfrm>
          <a:prstGeom prst="rect">
            <a:avLst/>
          </a:prstGeom>
          <a:noFill/>
        </p:spPr>
        <p:txBody>
          <a:bodyPr wrap="square">
            <a:spAutoFit/>
          </a:bodyPr>
          <a:lstStyle/>
          <a:p>
            <a:r>
              <a:rPr lang="en-US" b="1" i="0" dirty="0">
                <a:solidFill>
                  <a:srgbClr val="C00000"/>
                </a:solidFill>
                <a:effectLst/>
                <a:latin typeface="Lato" panose="020F0502020204030203" pitchFamily="34" charset="0"/>
              </a:rPr>
              <a:t>Evaluation Feedback on D3</a:t>
            </a:r>
          </a:p>
          <a:p>
            <a:r>
              <a:rPr lang="en-US" b="0" i="0" dirty="0">
                <a:solidFill>
                  <a:srgbClr val="333333"/>
                </a:solidFill>
                <a:effectLst/>
              </a:rPr>
              <a:t>The model used for the forecast is not the model identified in D2; it is missing the drift term identified in </a:t>
            </a:r>
            <a:r>
              <a:rPr lang="en-US" b="0" i="0" dirty="0" err="1">
                <a:solidFill>
                  <a:srgbClr val="333333"/>
                </a:solidFill>
                <a:effectLst/>
              </a:rPr>
              <a:t>auto.arima</a:t>
            </a:r>
            <a:r>
              <a:rPr lang="en-US" b="0" i="0" dirty="0">
                <a:solidFill>
                  <a:srgbClr val="333333"/>
                </a:solidFill>
                <a:effectLst/>
              </a:rPr>
              <a:t>().</a:t>
            </a:r>
          </a:p>
          <a:p>
            <a:endParaRPr lang="en-US" dirty="0">
              <a:solidFill>
                <a:srgbClr val="333333"/>
              </a:solidFill>
            </a:endParaRPr>
          </a:p>
          <a:p>
            <a:r>
              <a:rPr lang="en-US" b="1" dirty="0">
                <a:solidFill>
                  <a:srgbClr val="C00000"/>
                </a:solidFill>
              </a:rPr>
              <a:t>Meaning:</a:t>
            </a:r>
            <a:r>
              <a:rPr lang="en-US" dirty="0">
                <a:solidFill>
                  <a:srgbClr val="333333"/>
                </a:solidFill>
              </a:rPr>
              <a:t> When evaluation reruns your auto-</a:t>
            </a:r>
            <a:r>
              <a:rPr lang="en-US" dirty="0" err="1">
                <a:solidFill>
                  <a:srgbClr val="333333"/>
                </a:solidFill>
              </a:rPr>
              <a:t>arima</a:t>
            </a:r>
            <a:r>
              <a:rPr lang="en-US" dirty="0">
                <a:solidFill>
                  <a:srgbClr val="333333"/>
                </a:solidFill>
              </a:rPr>
              <a:t> code, the output is different from what you have. This could mean that you created multiple models and named them all the same, or you built two models, the output of the first model is provided, but the second model is used to provide the estimates. In that case, you will need to delete one and keep the one you used for the prediction and your problem will be solved.</a:t>
            </a:r>
            <a:endParaRPr lang="en-US" dirty="0"/>
          </a:p>
        </p:txBody>
      </p:sp>
    </p:spTree>
    <p:extLst>
      <p:ext uri="{BB962C8B-B14F-4D97-AF65-F5344CB8AC3E}">
        <p14:creationId xmlns:p14="http://schemas.microsoft.com/office/powerpoint/2010/main" val="2552302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577A17-838D-B818-C8CA-F2FCDEA66DD5}"/>
              </a:ext>
            </a:extLst>
          </p:cNvPr>
          <p:cNvSpPr txBox="1"/>
          <p:nvPr/>
        </p:nvSpPr>
        <p:spPr>
          <a:xfrm>
            <a:off x="276224" y="1349130"/>
            <a:ext cx="5819776" cy="4169047"/>
          </a:xfrm>
          <a:prstGeom prst="rect">
            <a:avLst/>
          </a:prstGeom>
        </p:spPr>
        <p:txBody>
          <a:bodyPr vert="horz" lIns="91440" tIns="45720" rIns="91440" bIns="45720" rtlCol="0" anchor="t">
            <a:normAutofit lnSpcReduction="10000"/>
          </a:bodyPr>
          <a:lstStyle/>
          <a:p>
            <a:pPr>
              <a:lnSpc>
                <a:spcPct val="90000"/>
              </a:lnSpc>
              <a:spcAft>
                <a:spcPts val="600"/>
              </a:spcAft>
            </a:pPr>
            <a:r>
              <a:rPr lang="en-US" sz="800" b="1" dirty="0"/>
              <a:t>D3: </a:t>
            </a:r>
            <a:r>
              <a:rPr lang="en-US" sz="1400" b="1" dirty="0"/>
              <a:t>More Example in R</a:t>
            </a:r>
          </a:p>
          <a:p>
            <a:pPr indent="-228600">
              <a:lnSpc>
                <a:spcPct val="90000"/>
              </a:lnSpc>
              <a:spcAft>
                <a:spcPts val="600"/>
              </a:spcAft>
              <a:buFont typeface="Arial" panose="020B0604020202020204" pitchFamily="34" charset="0"/>
              <a:buChar char="•"/>
            </a:pPr>
            <a:r>
              <a:rPr lang="en-US" sz="1400" dirty="0"/>
              <a:t>With the </a:t>
            </a:r>
            <a:r>
              <a:rPr lang="en-US" sz="1400" dirty="0" err="1"/>
              <a:t>arima</a:t>
            </a:r>
            <a:r>
              <a:rPr lang="en-US" sz="1400" dirty="0"/>
              <a:t> model selected and fitted, it can now be used to forecast into the future. </a:t>
            </a:r>
          </a:p>
          <a:p>
            <a:pPr indent="-228600">
              <a:lnSpc>
                <a:spcPct val="90000"/>
              </a:lnSpc>
              <a:spcAft>
                <a:spcPts val="600"/>
              </a:spcAft>
              <a:buFont typeface="Arial" panose="020B0604020202020204" pitchFamily="34" charset="0"/>
              <a:buChar char="•"/>
            </a:pPr>
            <a:r>
              <a:rPr lang="en-US" sz="1400" dirty="0"/>
              <a:t>The forecast length will be 511 days, to cover the test data set and the next fiscal year. </a:t>
            </a:r>
          </a:p>
          <a:p>
            <a:pPr indent="-228600">
              <a:lnSpc>
                <a:spcPct val="90000"/>
              </a:lnSpc>
              <a:spcAft>
                <a:spcPts val="600"/>
              </a:spcAft>
              <a:buFont typeface="Arial" panose="020B0604020202020204" pitchFamily="34" charset="0"/>
              <a:buChar char="•"/>
            </a:pPr>
            <a:r>
              <a:rPr lang="en-US" sz="1400" dirty="0"/>
              <a:t>(</a:t>
            </a:r>
            <a:r>
              <a:rPr lang="en-US" sz="1400" i="1" dirty="0"/>
              <a:t>3.6 The Forecast Package in R | Forecasting, n.d.) </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i="1" dirty="0">
                <a:solidFill>
                  <a:srgbClr val="0070C0"/>
                </a:solidFill>
              </a:rPr>
              <a:t>forecast &lt;-forecast(fit, h = 511)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forecast is now plotted for visual interpretation, and the test data is superimposed on the graph. The test data is generally within the 80% or 95% percent confidence intervals of the forecast. </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dirty="0">
                <a:solidFill>
                  <a:srgbClr val="0070C0"/>
                </a:solidFill>
              </a:rPr>
              <a:t>plot(forecast, main = "Actual and Forecasted Revenue", </a:t>
            </a:r>
            <a:r>
              <a:rPr lang="en-US" sz="1400" dirty="0" err="1">
                <a:solidFill>
                  <a:srgbClr val="0070C0"/>
                </a:solidFill>
              </a:rPr>
              <a:t>ylab</a:t>
            </a:r>
            <a:r>
              <a:rPr lang="en-US" sz="1400" dirty="0">
                <a:solidFill>
                  <a:srgbClr val="0070C0"/>
                </a:solidFill>
              </a:rPr>
              <a:t> = 	"Revenue in 	$Millions", </a:t>
            </a:r>
            <a:r>
              <a:rPr lang="en-US" sz="1400" dirty="0" err="1">
                <a:solidFill>
                  <a:srgbClr val="0070C0"/>
                </a:solidFill>
              </a:rPr>
              <a:t>xlab</a:t>
            </a:r>
            <a:r>
              <a:rPr lang="en-US" sz="1400" dirty="0">
                <a:solidFill>
                  <a:srgbClr val="0070C0"/>
                </a:solidFill>
              </a:rPr>
              <a:t> = "Days", </a:t>
            </a:r>
            <a:r>
              <a:rPr lang="en-US" sz="1400" dirty="0" err="1">
                <a:solidFill>
                  <a:srgbClr val="0070C0"/>
                </a:solidFill>
              </a:rPr>
              <a:t>lty</a:t>
            </a:r>
            <a:r>
              <a:rPr lang="en-US" sz="1400" dirty="0">
                <a:solidFill>
                  <a:srgbClr val="0070C0"/>
                </a:solidFill>
              </a:rPr>
              <a:t> = 2) </a:t>
            </a:r>
          </a:p>
          <a:p>
            <a:pPr>
              <a:lnSpc>
                <a:spcPct val="90000"/>
              </a:lnSpc>
              <a:spcAft>
                <a:spcPts val="600"/>
              </a:spcAft>
            </a:pPr>
            <a:r>
              <a:rPr lang="en-US" sz="1400" dirty="0">
                <a:solidFill>
                  <a:srgbClr val="0070C0"/>
                </a:solidFill>
              </a:rPr>
              <a:t>lines(test, col = "red") </a:t>
            </a:r>
          </a:p>
          <a:p>
            <a:pPr>
              <a:lnSpc>
                <a:spcPct val="90000"/>
              </a:lnSpc>
              <a:spcAft>
                <a:spcPts val="600"/>
              </a:spcAft>
            </a:pPr>
            <a:r>
              <a:rPr lang="en-US" sz="1400" dirty="0">
                <a:solidFill>
                  <a:srgbClr val="0070C0"/>
                </a:solidFill>
              </a:rPr>
              <a:t>legend("</a:t>
            </a:r>
            <a:r>
              <a:rPr lang="en-US" sz="1400" dirty="0" err="1">
                <a:solidFill>
                  <a:srgbClr val="0070C0"/>
                </a:solidFill>
              </a:rPr>
              <a:t>topleft</a:t>
            </a:r>
            <a:r>
              <a:rPr lang="en-US" sz="1400" dirty="0">
                <a:solidFill>
                  <a:srgbClr val="0070C0"/>
                </a:solidFill>
              </a:rPr>
              <a:t>", legend = c("</a:t>
            </a:r>
            <a:r>
              <a:rPr lang="en-US" sz="1400" dirty="0" err="1">
                <a:solidFill>
                  <a:srgbClr val="0070C0"/>
                </a:solidFill>
              </a:rPr>
              <a:t>Forecast","Actual","Training</a:t>
            </a:r>
            <a:r>
              <a:rPr lang="en-US" sz="1400" dirty="0">
                <a:solidFill>
                  <a:srgbClr val="0070C0"/>
                </a:solidFill>
              </a:rPr>
              <a:t>"), 	col=c("blue", 	"</a:t>
            </a:r>
            <a:r>
              <a:rPr lang="en-US" sz="1400" dirty="0" err="1">
                <a:solidFill>
                  <a:srgbClr val="0070C0"/>
                </a:solidFill>
              </a:rPr>
              <a:t>red","black</a:t>
            </a:r>
            <a:r>
              <a:rPr lang="en-US" sz="1400" dirty="0">
                <a:solidFill>
                  <a:srgbClr val="0070C0"/>
                </a:solidFill>
              </a:rPr>
              <a:t>"), </a:t>
            </a:r>
            <a:r>
              <a:rPr lang="en-US" sz="1400" dirty="0" err="1">
                <a:solidFill>
                  <a:srgbClr val="0070C0"/>
                </a:solidFill>
              </a:rPr>
              <a:t>lty</a:t>
            </a:r>
            <a:r>
              <a:rPr lang="en-US" sz="1400" dirty="0">
                <a:solidFill>
                  <a:srgbClr val="0070C0"/>
                </a:solidFill>
              </a:rPr>
              <a:t> = c(1,1</a:t>
            </a:r>
          </a:p>
        </p:txBody>
      </p:sp>
      <p:pic>
        <p:nvPicPr>
          <p:cNvPr id="7" name="Picture 6">
            <a:extLst>
              <a:ext uri="{FF2B5EF4-FFF2-40B4-BE49-F238E27FC236}">
                <a16:creationId xmlns:a16="http://schemas.microsoft.com/office/drawing/2014/main" id="{B1F6431D-392A-536D-4604-E415627B06F9}"/>
              </a:ext>
            </a:extLst>
          </p:cNvPr>
          <p:cNvPicPr>
            <a:picLocks noChangeAspect="1"/>
          </p:cNvPicPr>
          <p:nvPr/>
        </p:nvPicPr>
        <p:blipFill>
          <a:blip r:embed="rId2"/>
          <a:stretch>
            <a:fillRect/>
          </a:stretch>
        </p:blipFill>
        <p:spPr>
          <a:xfrm>
            <a:off x="6096000" y="283811"/>
            <a:ext cx="5623917" cy="4169048"/>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1792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052F0-0955-4CB1-9604-EEAEE80F6007}"/>
              </a:ext>
            </a:extLst>
          </p:cNvPr>
          <p:cNvSpPr txBox="1"/>
          <p:nvPr/>
        </p:nvSpPr>
        <p:spPr>
          <a:xfrm>
            <a:off x="871537" y="662568"/>
            <a:ext cx="10448925" cy="5355312"/>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Lato"/>
                <a:ea typeface="+mn-ea"/>
                <a:cs typeface="+mn-cs"/>
              </a:rPr>
              <a:t>D4.</a:t>
            </a:r>
            <a:r>
              <a:rPr kumimoji="0" lang="en-US" sz="2000" b="0" i="0" u="none" strike="noStrike" kern="1200" cap="none" spc="0" normalizeH="0" baseline="0" noProof="0" dirty="0">
                <a:ln>
                  <a:noFill/>
                </a:ln>
                <a:solidFill>
                  <a:srgbClr val="333333"/>
                </a:solidFill>
                <a:effectLst/>
                <a:uLnTx/>
                <a:uFillTx/>
                <a:latin typeface="Lato"/>
                <a:ea typeface="+mn-ea"/>
                <a:cs typeface="+mn-cs"/>
              </a:rPr>
              <a:t>  Provide the output and calculations of the analysis you performed. Provide as follows:</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70C0"/>
                </a:solidFill>
                <a:latin typeface="Lato"/>
              </a:rPr>
              <a:t>Codes to make and validate stationarity</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0C0"/>
                </a:solidFill>
                <a:effectLst/>
                <a:uLnTx/>
                <a:uFillTx/>
                <a:latin typeface="Lato"/>
                <a:ea typeface="+mn-ea"/>
                <a:cs typeface="+mn-cs"/>
              </a:rPr>
              <a:t>Code for autocorrelation plots (ACF &amp; PACF)</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70C0"/>
                </a:solidFill>
                <a:latin typeface="Lato"/>
              </a:rPr>
              <a:t>Code for using SARIMAX or whatever to generate seasonal model.</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0C0"/>
                </a:solidFill>
                <a:effectLst/>
                <a:uLnTx/>
                <a:uFillTx/>
                <a:latin typeface="Lato"/>
                <a:ea typeface="+mn-ea"/>
                <a:cs typeface="+mn-cs"/>
              </a:rPr>
              <a:t>Provide the model summary.</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70C0"/>
                </a:solidFill>
                <a:latin typeface="Lato"/>
              </a:rPr>
              <a:t>P</a:t>
            </a:r>
            <a:r>
              <a:rPr kumimoji="0" lang="en-US" sz="2000" b="0" i="0" u="none" strike="noStrike" kern="1200" cap="none" spc="0" normalizeH="0" baseline="0" noProof="0" dirty="0" err="1">
                <a:ln>
                  <a:noFill/>
                </a:ln>
                <a:solidFill>
                  <a:srgbClr val="0070C0"/>
                </a:solidFill>
                <a:effectLst/>
                <a:uLnTx/>
                <a:uFillTx/>
                <a:latin typeface="Lato"/>
                <a:ea typeface="+mn-ea"/>
                <a:cs typeface="+mn-cs"/>
              </a:rPr>
              <a:t>redictions</a:t>
            </a:r>
            <a:r>
              <a:rPr kumimoji="0" lang="en-US" sz="2000" b="0" i="0" u="none" strike="noStrike" kern="1200" cap="none" spc="0" normalizeH="0" baseline="0" noProof="0" dirty="0">
                <a:ln>
                  <a:noFill/>
                </a:ln>
                <a:solidFill>
                  <a:srgbClr val="0070C0"/>
                </a:solidFill>
                <a:effectLst/>
                <a:uLnTx/>
                <a:uFillTx/>
                <a:latin typeface="Lato"/>
                <a:ea typeface="+mn-ea"/>
                <a:cs typeface="+mn-cs"/>
              </a:rPr>
              <a:t> on out-of-model data (future dates).</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lang="en-US" sz="2000" dirty="0">
              <a:solidFill>
                <a:srgbClr val="333333"/>
              </a:solidFill>
              <a:latin typeface="Lato"/>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Lato"/>
                <a:ea typeface="+mn-ea"/>
                <a:cs typeface="+mn-cs"/>
              </a:rPr>
              <a:t>D5.</a:t>
            </a:r>
            <a:r>
              <a:rPr kumimoji="0" lang="en-US" sz="2000" b="0" i="0" u="none" strike="noStrike" kern="1200" cap="none" spc="0" normalizeH="0" baseline="0" noProof="0" dirty="0">
                <a:ln>
                  <a:noFill/>
                </a:ln>
                <a:solidFill>
                  <a:srgbClr val="333333"/>
                </a:solidFill>
                <a:effectLst/>
                <a:uLnTx/>
                <a:uFillTx/>
                <a:latin typeface="Lato"/>
                <a:ea typeface="+mn-ea"/>
                <a:cs typeface="+mn-cs"/>
              </a:rPr>
              <a:t>  Provide the code used to support the implementation of the time series model.</a:t>
            </a:r>
          </a:p>
          <a:p>
            <a:pPr marL="228600" marR="0" lvl="0" indent="-228600" algn="l" defTabSz="457200" rtl="0" eaLnBrk="1" fontAlgn="base" latinLnBrk="0" hangingPunct="1">
              <a:lnSpc>
                <a:spcPct val="100000"/>
              </a:lnSpc>
              <a:spcBef>
                <a:spcPts val="0"/>
              </a:spcBef>
              <a:spcAft>
                <a:spcPts val="0"/>
              </a:spcAft>
              <a:buClrTx/>
              <a:buSzTx/>
              <a:buFontTx/>
              <a:buNone/>
              <a:tabLst/>
              <a:defRPr/>
            </a:pPr>
            <a:r>
              <a:rPr lang="en-US" sz="2000" dirty="0">
                <a:solidFill>
                  <a:srgbClr val="333333"/>
                </a:solidFill>
                <a:latin typeface="Lato"/>
              </a:rPr>
              <a:t>Provide as follows: Basically, codes you used in D3 and D4.</a:t>
            </a:r>
          </a:p>
          <a:p>
            <a:pPr marL="2857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33333"/>
                </a:solidFill>
                <a:effectLst/>
                <a:latin typeface="inherit"/>
                <a:ea typeface="Calibri" panose="020F0502020204030204" pitchFamily="34" charset="0"/>
              </a:rPr>
              <a:t>A copy of the </a:t>
            </a:r>
            <a:r>
              <a:rPr lang="en-US" dirty="0" err="1">
                <a:solidFill>
                  <a:srgbClr val="333333"/>
                </a:solidFill>
                <a:effectLst/>
                <a:latin typeface="inherit"/>
                <a:ea typeface="Calibri" panose="020F0502020204030204" pitchFamily="34" charset="0"/>
              </a:rPr>
              <a:t>Jupyter</a:t>
            </a:r>
            <a:r>
              <a:rPr lang="en-US" dirty="0">
                <a:solidFill>
                  <a:srgbClr val="333333"/>
                </a:solidFill>
                <a:effectLst/>
                <a:latin typeface="inherit"/>
                <a:ea typeface="Calibri" panose="020F0502020204030204" pitchFamily="34" charset="0"/>
              </a:rPr>
              <a:t> notebook used to develop and run the ARIMA model.</a:t>
            </a:r>
          </a:p>
          <a:p>
            <a:pPr marL="285750" indent="-285750" fontAlgn="base">
              <a:buFont typeface="Arial" panose="020B0604020202020204" pitchFamily="34" charset="0"/>
              <a:buChar char="•"/>
              <a:defRPr/>
            </a:pPr>
            <a:r>
              <a:rPr lang="en-US" dirty="0">
                <a:solidFill>
                  <a:srgbClr val="333333"/>
                </a:solidFill>
                <a:latin typeface="inherit"/>
                <a:ea typeface="Calibri" panose="020F0502020204030204" pitchFamily="34" charset="0"/>
                <a:cs typeface="Times New Roman" panose="02020603050405020304" pitchFamily="18" charset="0"/>
              </a:rPr>
              <a:t>K</a:t>
            </a:r>
            <a:r>
              <a:rPr lang="en-US" dirty="0">
                <a:solidFill>
                  <a:srgbClr val="333333"/>
                </a:solidFill>
                <a:effectLst/>
                <a:latin typeface="inherit"/>
                <a:ea typeface="Calibri" panose="020F0502020204030204" pitchFamily="34" charset="0"/>
                <a:cs typeface="Times New Roman" panose="02020603050405020304" pitchFamily="18" charset="0"/>
              </a:rPr>
              <a:t>ey code sections used for implementing the time series model.</a:t>
            </a:r>
          </a:p>
          <a:p>
            <a:pPr marL="285750" indent="-285750" fontAlgn="base">
              <a:buFont typeface="Arial" panose="020B0604020202020204" pitchFamily="34" charset="0"/>
              <a:buChar char="•"/>
              <a:defRPr/>
            </a:pPr>
            <a:r>
              <a:rPr lang="en-US" dirty="0">
                <a:solidFill>
                  <a:srgbClr val="333333"/>
                </a:solidFill>
                <a:latin typeface="inherit"/>
                <a:ea typeface="Calibri" panose="020F0502020204030204" pitchFamily="34" charset="0"/>
                <a:cs typeface="Times New Roman" panose="02020603050405020304" pitchFamily="18" charset="0"/>
              </a:rPr>
              <a:t>Code for splitting the data into training and test sets.</a:t>
            </a:r>
          </a:p>
          <a:p>
            <a:pPr marL="285750" indent="-285750" fontAlgn="base">
              <a:buFont typeface="Arial" panose="020B0604020202020204" pitchFamily="34" charset="0"/>
              <a:buChar char="•"/>
              <a:defRPr/>
            </a:pPr>
            <a:r>
              <a:rPr lang="en-US" dirty="0">
                <a:solidFill>
                  <a:srgbClr val="333333"/>
                </a:solidFill>
                <a:effectLst/>
                <a:latin typeface="inherit"/>
                <a:ea typeface="Calibri" panose="020F0502020204030204" pitchFamily="34" charset="0"/>
                <a:cs typeface="Times New Roman" panose="02020603050405020304" pitchFamily="18" charset="0"/>
              </a:rPr>
              <a:t>Co</a:t>
            </a:r>
            <a:r>
              <a:rPr lang="en-US" dirty="0">
                <a:solidFill>
                  <a:srgbClr val="333333"/>
                </a:solidFill>
                <a:latin typeface="inherit"/>
                <a:ea typeface="Calibri" panose="020F0502020204030204" pitchFamily="34" charset="0"/>
                <a:cs typeface="Times New Roman" panose="02020603050405020304" pitchFamily="18" charset="0"/>
              </a:rPr>
              <a:t>de used to identify the model order for AR, MA, and seasonality using ACF and PACF plots.</a:t>
            </a:r>
          </a:p>
          <a:p>
            <a:pPr marL="285750" indent="-285750" fontAlgn="base">
              <a:buFont typeface="Arial" panose="020B0604020202020204" pitchFamily="34" charset="0"/>
              <a:buChar char="•"/>
              <a:defRPr/>
            </a:pPr>
            <a:r>
              <a:rPr lang="en-US" dirty="0">
                <a:solidFill>
                  <a:srgbClr val="333333"/>
                </a:solidFill>
                <a:latin typeface="inherit"/>
                <a:ea typeface="Calibri" panose="020F0502020204030204" pitchFamily="34" charset="0"/>
                <a:cs typeface="Times New Roman" panose="02020603050405020304" pitchFamily="18" charset="0"/>
              </a:rPr>
              <a:t>Code for running the SARIMAX model using different model orders to find the best model with the lowest AIC score.</a:t>
            </a:r>
            <a:endParaRPr lang="en-US" dirty="0">
              <a:effectLst/>
              <a:latin typeface="inherit"/>
              <a:ea typeface="Calibri" panose="020F0502020204030204" pitchFamily="34" charset="0"/>
              <a:cs typeface="Times New Roman" panose="02020603050405020304" pitchFamily="18" charset="0"/>
            </a:endParaRP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33333"/>
                </a:solidFill>
                <a:uLnTx/>
                <a:uFillTx/>
                <a:latin typeface="inherit"/>
                <a:cs typeface="Times New Roman" panose="02020603050405020304" pitchFamily="18" charset="0"/>
              </a:rPr>
              <a:t>ACF </a:t>
            </a:r>
            <a:r>
              <a:rPr lang="en-US" dirty="0">
                <a:solidFill>
                  <a:srgbClr val="333333"/>
                </a:solidFill>
                <a:latin typeface="inherit"/>
                <a:cs typeface="Times New Roman" panose="02020603050405020304" pitchFamily="18" charset="0"/>
              </a:rPr>
              <a:t>and PACF</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333333"/>
                </a:solidFill>
                <a:effectLst/>
                <a:uLnTx/>
                <a:uFillTx/>
                <a:latin typeface="inherit"/>
              </a:rPr>
              <a:t>Code to validate the model on test data</a:t>
            </a:r>
          </a:p>
          <a:p>
            <a:pPr marL="342900" marR="0" lvl="0" indent="-34290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33333"/>
                </a:solidFill>
                <a:latin typeface="inherit"/>
              </a:rPr>
              <a:t>Etc.</a:t>
            </a:r>
            <a:endParaRPr kumimoji="0" lang="en-US" b="0" i="0" u="none" strike="noStrike" kern="1200" cap="none" spc="0" normalizeH="0" baseline="0" noProof="0" dirty="0">
              <a:ln>
                <a:noFill/>
              </a:ln>
              <a:solidFill>
                <a:srgbClr val="333333"/>
              </a:solidFill>
              <a:effectLst/>
              <a:uLnTx/>
              <a:uFillTx/>
              <a:latin typeface="inherit"/>
            </a:endParaRPr>
          </a:p>
        </p:txBody>
      </p:sp>
    </p:spTree>
    <p:extLst>
      <p:ext uri="{BB962C8B-B14F-4D97-AF65-F5344CB8AC3E}">
        <p14:creationId xmlns:p14="http://schemas.microsoft.com/office/powerpoint/2010/main" val="137453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8C2B2-3C4B-0CA1-089F-32987E089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38E39-F537-E68A-2021-829090097136}"/>
              </a:ext>
            </a:extLst>
          </p:cNvPr>
          <p:cNvSpPr>
            <a:spLocks noGrp="1"/>
          </p:cNvSpPr>
          <p:nvPr>
            <p:ph type="title"/>
          </p:nvPr>
        </p:nvSpPr>
        <p:spPr>
          <a:xfrm>
            <a:off x="838200" y="365126"/>
            <a:ext cx="10515600" cy="845366"/>
          </a:xfrm>
          <a:solidFill>
            <a:schemeClr val="accent5">
              <a:lumMod val="60000"/>
              <a:lumOff val="40000"/>
            </a:schemeClr>
          </a:solidFill>
        </p:spPr>
        <p:txBody>
          <a:bodyPr>
            <a:normAutofit/>
          </a:bodyPr>
          <a:lstStyle/>
          <a:p>
            <a:pPr algn="ctr"/>
            <a:r>
              <a:rPr lang="en-US" sz="3600" b="1" dirty="0">
                <a:latin typeface="+mn-lt"/>
              </a:rPr>
              <a:t>Is a Time Series Supervised or Unsupervised?</a:t>
            </a:r>
          </a:p>
        </p:txBody>
      </p:sp>
      <p:sp>
        <p:nvSpPr>
          <p:cNvPr id="5" name="Content Placeholder 4">
            <a:extLst>
              <a:ext uri="{FF2B5EF4-FFF2-40B4-BE49-F238E27FC236}">
                <a16:creationId xmlns:a16="http://schemas.microsoft.com/office/drawing/2014/main" id="{A828284A-A029-C039-B1D5-CB3B835F08BC}"/>
              </a:ext>
            </a:extLst>
          </p:cNvPr>
          <p:cNvSpPr>
            <a:spLocks noGrp="1"/>
          </p:cNvSpPr>
          <p:nvPr>
            <p:ph idx="1"/>
          </p:nvPr>
        </p:nvSpPr>
        <p:spPr>
          <a:xfrm>
            <a:off x="759823" y="1512116"/>
            <a:ext cx="10515600" cy="4351338"/>
          </a:xfrm>
        </p:spPr>
        <p:txBody>
          <a:bodyPr>
            <a:normAutofit/>
          </a:bodyPr>
          <a:lstStyle/>
          <a:p>
            <a:pPr>
              <a:lnSpc>
                <a:spcPct val="100000"/>
              </a:lnSpc>
              <a:spcBef>
                <a:spcPts val="0"/>
              </a:spcBef>
              <a:buFont typeface="Wingdings" panose="05000000000000000000" pitchFamily="2" charset="2"/>
              <a:buChar char="§"/>
            </a:pPr>
            <a:r>
              <a:rPr lang="en-US" sz="1800" dirty="0"/>
              <a:t>Time Series can be either supervised or unsupervised, depending on the context. </a:t>
            </a:r>
          </a:p>
          <a:p>
            <a:pPr>
              <a:lnSpc>
                <a:spcPct val="100000"/>
              </a:lnSpc>
              <a:spcBef>
                <a:spcPts val="0"/>
              </a:spcBef>
              <a:buFont typeface="Wingdings" panose="05000000000000000000" pitchFamily="2" charset="2"/>
              <a:buChar char="§"/>
            </a:pPr>
            <a:endParaRPr lang="en-US" sz="1800" dirty="0"/>
          </a:p>
          <a:p>
            <a:pPr>
              <a:lnSpc>
                <a:spcPct val="100000"/>
              </a:lnSpc>
              <a:spcBef>
                <a:spcPts val="0"/>
              </a:spcBef>
              <a:buFont typeface="Wingdings" panose="05000000000000000000" pitchFamily="2" charset="2"/>
              <a:buChar char="§"/>
            </a:pPr>
            <a:r>
              <a:rPr lang="en-US" sz="1800" dirty="0"/>
              <a:t>In supervised learning, the data used to train a model includes labeled input-output pairs. For example, in a time series forecasting task, the input data may consist of past values of a given variable, and the output data may consist of future values of the same variable. </a:t>
            </a:r>
          </a:p>
          <a:p>
            <a:pPr>
              <a:lnSpc>
                <a:spcPct val="100000"/>
              </a:lnSpc>
              <a:spcBef>
                <a:spcPts val="0"/>
              </a:spcBef>
              <a:buFont typeface="Wingdings" panose="05000000000000000000" pitchFamily="2" charset="2"/>
              <a:buChar char="§"/>
            </a:pPr>
            <a:endParaRPr lang="en-US" sz="1800" dirty="0"/>
          </a:p>
          <a:p>
            <a:pPr>
              <a:lnSpc>
                <a:spcPct val="100000"/>
              </a:lnSpc>
              <a:spcBef>
                <a:spcPts val="0"/>
              </a:spcBef>
              <a:buFont typeface="Wingdings" panose="05000000000000000000" pitchFamily="2" charset="2"/>
              <a:buChar char="§"/>
            </a:pPr>
            <a:r>
              <a:rPr lang="en-US" sz="1800" dirty="0"/>
              <a:t>The goal of supervised learning is to train a model that can make accurate predictions based on the input data.</a:t>
            </a:r>
          </a:p>
          <a:p>
            <a:pPr>
              <a:lnSpc>
                <a:spcPct val="100000"/>
              </a:lnSpc>
              <a:spcBef>
                <a:spcPts val="0"/>
              </a:spcBef>
              <a:buFont typeface="Wingdings" panose="05000000000000000000" pitchFamily="2" charset="2"/>
              <a:buChar char="§"/>
            </a:pPr>
            <a:endParaRPr lang="en-US" sz="1800" dirty="0"/>
          </a:p>
          <a:p>
            <a:pPr>
              <a:lnSpc>
                <a:spcPct val="100000"/>
              </a:lnSpc>
              <a:spcBef>
                <a:spcPts val="0"/>
              </a:spcBef>
              <a:buFont typeface="Wingdings" panose="05000000000000000000" pitchFamily="2" charset="2"/>
              <a:buChar char="§"/>
            </a:pPr>
            <a:r>
              <a:rPr lang="en-US" sz="1800" dirty="0"/>
              <a:t>In unsupervised learning, the data used to train a model does not include labeled input-output pairs.</a:t>
            </a:r>
          </a:p>
          <a:p>
            <a:pPr>
              <a:lnSpc>
                <a:spcPct val="100000"/>
              </a:lnSpc>
              <a:spcBef>
                <a:spcPts val="0"/>
              </a:spcBef>
              <a:buFont typeface="Wingdings" panose="05000000000000000000" pitchFamily="2" charset="2"/>
              <a:buChar char="§"/>
            </a:pPr>
            <a:endParaRPr lang="en-US" sz="1800" dirty="0"/>
          </a:p>
          <a:p>
            <a:pPr>
              <a:lnSpc>
                <a:spcPct val="100000"/>
              </a:lnSpc>
              <a:spcBef>
                <a:spcPts val="0"/>
              </a:spcBef>
              <a:buFont typeface="Wingdings" panose="05000000000000000000" pitchFamily="2" charset="2"/>
              <a:buChar char="§"/>
            </a:pPr>
            <a:r>
              <a:rPr lang="en-US" sz="1800" dirty="0"/>
              <a:t>For example, in a time series clustering task, the input data may consist of past values of a given variable, and the goal of unsupervised learning is to discover patterns or segments in the data that can be used to group similar observations together. </a:t>
            </a:r>
          </a:p>
        </p:txBody>
      </p:sp>
    </p:spTree>
    <p:extLst>
      <p:ext uri="{BB962C8B-B14F-4D97-AF65-F5344CB8AC3E}">
        <p14:creationId xmlns:p14="http://schemas.microsoft.com/office/powerpoint/2010/main" val="2551044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403420-6236-433D-9556-B67C85FE317E}"/>
              </a:ext>
            </a:extLst>
          </p:cNvPr>
          <p:cNvSpPr txBox="1"/>
          <p:nvPr/>
        </p:nvSpPr>
        <p:spPr>
          <a:xfrm>
            <a:off x="762000" y="628640"/>
            <a:ext cx="10668000" cy="5078313"/>
          </a:xfrm>
          <a:prstGeom prst="rect">
            <a:avLst/>
          </a:prstGeom>
          <a:solidFill>
            <a:schemeClr val="bg1">
              <a:lumMod val="95000"/>
            </a:schemeClr>
          </a:solid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V:  Data Summary and Implications</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E.</a:t>
            </a:r>
            <a:r>
              <a:rPr kumimoji="0" lang="en-US" sz="1800" b="1" i="0" u="none" strike="noStrike" kern="1200" cap="none" spc="0" normalizeH="0" baseline="0" noProof="0" dirty="0">
                <a:ln>
                  <a:noFill/>
                </a:ln>
                <a:solidFill>
                  <a:srgbClr val="333333"/>
                </a:solidFill>
                <a:effectLst/>
                <a:uLnTx/>
                <a:uFillTx/>
                <a:latin typeface="Lato"/>
                <a:ea typeface="+mn-ea"/>
                <a:cs typeface="+mn-cs"/>
              </a:rPr>
              <a:t> </a:t>
            </a:r>
            <a:r>
              <a:rPr kumimoji="0" lang="en-US" sz="1800" b="0" i="0" u="none" strike="noStrike" kern="1200" cap="none" spc="0" normalizeH="0" baseline="0" noProof="0" dirty="0">
                <a:ln>
                  <a:noFill/>
                </a:ln>
                <a:solidFill>
                  <a:srgbClr val="333333"/>
                </a:solidFill>
                <a:effectLst/>
                <a:uLnTx/>
                <a:uFillTx/>
                <a:latin typeface="Lato"/>
                <a:ea typeface="+mn-ea"/>
                <a:cs typeface="+mn-cs"/>
              </a:rPr>
              <a:t> Summarize your findings and assumptions, including the following points: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1.  Discuss the results of your data analysis, including the following:</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E1a</a:t>
            </a:r>
            <a:r>
              <a:rPr kumimoji="0" lang="en-US" sz="1800" b="0" i="0" u="none" strike="noStrike" kern="1200" cap="none" spc="0" normalizeH="0" baseline="0" noProof="0" dirty="0">
                <a:ln>
                  <a:noFill/>
                </a:ln>
                <a:solidFill>
                  <a:srgbClr val="0070C0"/>
                </a:solidFill>
                <a:effectLst/>
                <a:uLnTx/>
                <a:uFillTx/>
                <a:latin typeface="Lato"/>
                <a:ea typeface="+mn-ea"/>
                <a:cs typeface="+mn-cs"/>
              </a:rPr>
              <a:t> - the selection of an ARIMA model</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latin typeface="Lato"/>
              </a:rPr>
              <a:t>To identify a suitable ARIMA model, you will first generate the ACF and PACF. Then run various order combinations for AR and MA to find the model with the lowest AIC score. Show the code and the graph.</a:t>
            </a:r>
          </a:p>
          <a:p>
            <a:pPr marL="640080" marR="0" lvl="0" indent="-18288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E1b</a:t>
            </a:r>
            <a:r>
              <a:rPr kumimoji="0" lang="en-US" sz="1800" b="0" i="0" u="none" strike="noStrike" kern="1200" cap="none" spc="0" normalizeH="0" baseline="0" noProof="0" dirty="0">
                <a:ln>
                  <a:noFill/>
                </a:ln>
                <a:solidFill>
                  <a:srgbClr val="0070C0"/>
                </a:solidFill>
                <a:effectLst/>
                <a:uLnTx/>
                <a:uFillTx/>
                <a:latin typeface="Lato"/>
                <a:ea typeface="+mn-ea"/>
                <a:cs typeface="+mn-cs"/>
              </a:rPr>
              <a:t> - the prediction interval of the forecast</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The prediction interval of the forecast is 1 day. Our TM data is a 2-year daily revenue. Therefore, ARIMA model identifies the correlations and seasonality to predict revenue at a day interval. </a:t>
            </a:r>
          </a:p>
          <a:p>
            <a:pPr marL="640080" marR="0" lvl="0" indent="-18288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E1c</a:t>
            </a:r>
            <a:r>
              <a:rPr kumimoji="0" lang="en-US" sz="1800" b="0" i="0" u="none" strike="noStrike" kern="1200" cap="none" spc="0" normalizeH="0" baseline="0" noProof="0" dirty="0">
                <a:ln>
                  <a:noFill/>
                </a:ln>
                <a:solidFill>
                  <a:srgbClr val="0070C0"/>
                </a:solidFill>
                <a:effectLst/>
                <a:uLnTx/>
                <a:uFillTx/>
                <a:latin typeface="Lato"/>
                <a:ea typeface="+mn-ea"/>
                <a:cs typeface="+mn-cs"/>
              </a:rPr>
              <a:t>  - a justification of the forecast length</a:t>
            </a:r>
          </a:p>
          <a:p>
            <a:pPr marL="64008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For a 2-year daily revenue data, TM can only forecast up to 1 year of future revenue. Predictions earlier than 1 year will even be more accurate.  Long term predictions will require more historical data. </a:t>
            </a:r>
          </a:p>
          <a:p>
            <a:pPr marL="640080" marR="0" lvl="0" indent="-18288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45720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p:txBody>
      </p:sp>
    </p:spTree>
    <p:extLst>
      <p:ext uri="{BB962C8B-B14F-4D97-AF65-F5344CB8AC3E}">
        <p14:creationId xmlns:p14="http://schemas.microsoft.com/office/powerpoint/2010/main" val="1304434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BDC1F0-26B0-4EE3-876A-7D9939F64836}"/>
              </a:ext>
            </a:extLst>
          </p:cNvPr>
          <p:cNvSpPr txBox="1"/>
          <p:nvPr/>
        </p:nvSpPr>
        <p:spPr>
          <a:xfrm>
            <a:off x="337351" y="289679"/>
            <a:ext cx="11523216" cy="3416320"/>
          </a:xfrm>
          <a:prstGeom prst="rect">
            <a:avLst/>
          </a:prstGeom>
          <a:noFill/>
        </p:spPr>
        <p:txBody>
          <a:bodyPr wrap="square">
            <a:spAutoFit/>
          </a:bodyPr>
          <a:lstStyle/>
          <a:p>
            <a:pPr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ea typeface="+mn-ea"/>
                <a:cs typeface="+mn-cs"/>
              </a:rPr>
              <a:t>E1d</a:t>
            </a:r>
            <a:r>
              <a:rPr kumimoji="0" lang="en-US" sz="1800" b="0" i="0" u="none" strike="noStrike" kern="1200" cap="none" spc="0" normalizeH="0" baseline="0" noProof="0" dirty="0">
                <a:ln>
                  <a:noFill/>
                </a:ln>
                <a:solidFill>
                  <a:srgbClr val="333333"/>
                </a:solidFill>
                <a:effectLst/>
                <a:uLnTx/>
                <a:uFillTx/>
                <a:ea typeface="+mn-ea"/>
                <a:cs typeface="+mn-cs"/>
              </a:rPr>
              <a:t>  - </a:t>
            </a:r>
            <a:r>
              <a:rPr kumimoji="0" lang="en-US" sz="1800" b="0" i="0" u="none" strike="noStrike" kern="1200" cap="none" spc="0" normalizeH="0" baseline="0" noProof="0" dirty="0">
                <a:ln>
                  <a:noFill/>
                </a:ln>
                <a:solidFill>
                  <a:srgbClr val="0070C0"/>
                </a:solidFill>
                <a:effectLst/>
                <a:uLnTx/>
                <a:uFillTx/>
                <a:ea typeface="+mn-ea"/>
                <a:cs typeface="+mn-cs"/>
              </a:rPr>
              <a:t>the model evaluation procedure and error metric.</a:t>
            </a:r>
          </a:p>
          <a:p>
            <a:pPr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ea typeface="+mn-ea"/>
                <a:cs typeface="+mn-cs"/>
              </a:rPr>
              <a:t>Model evaluation procedure may include the fact that you created and fitted ARMA(</a:t>
            </a:r>
            <a:r>
              <a:rPr lang="en-US" dirty="0">
                <a:solidFill>
                  <a:srgbClr val="333333"/>
                </a:solidFill>
              </a:rPr>
              <a:t>p, q) model. You selected model with the best AIC.  You performed Auto-Arima to find the suitable seasonal order.  In terms of error metric, y</a:t>
            </a:r>
            <a:r>
              <a:rPr kumimoji="0" lang="en-US" sz="1800" b="0" i="0" u="none" strike="noStrike" kern="1200" cap="none" spc="0" normalizeH="0" baseline="0" noProof="0" dirty="0" err="1">
                <a:ln>
                  <a:noFill/>
                </a:ln>
                <a:solidFill>
                  <a:srgbClr val="333333"/>
                </a:solidFill>
                <a:effectLst/>
                <a:uLnTx/>
                <a:uFillTx/>
                <a:ea typeface="+mn-ea"/>
                <a:cs typeface="+mn-cs"/>
              </a:rPr>
              <a:t>ou</a:t>
            </a:r>
            <a:r>
              <a:rPr lang="en-US" dirty="0">
                <a:solidFill>
                  <a:srgbClr val="333333"/>
                </a:solidFill>
              </a:rPr>
              <a:t> can discuss the numbers for the mean square error (MSE), root mean squared error (RMSE), and the </a:t>
            </a:r>
            <a:r>
              <a:rPr kumimoji="0" lang="en-US" sz="1800" b="0" i="0" u="none" strike="noStrike" kern="1200" cap="none" spc="0" normalizeH="0" baseline="0" noProof="0" dirty="0">
                <a:ln>
                  <a:noFill/>
                </a:ln>
                <a:solidFill>
                  <a:srgbClr val="333333"/>
                </a:solidFill>
                <a:effectLst/>
                <a:uLnTx/>
                <a:uFillTx/>
                <a:ea typeface="+mn-ea"/>
                <a:cs typeface="+mn-cs"/>
              </a:rPr>
              <a:t>mean absolute error (MAE) as applicable. If the error metrics are so low and so close to 0, you can conclude that the error rates are low given the number of observations in the data. </a:t>
            </a:r>
          </a:p>
          <a:p>
            <a:pPr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ea typeface="+mn-ea"/>
                <a:cs typeface="+mn-cs"/>
              </a:rPr>
              <a:t>You need to calculate the errors on the </a:t>
            </a:r>
            <a:r>
              <a:rPr lang="en-US" sz="1800" dirty="0">
                <a:effectLst/>
                <a:ea typeface="Calibri" panose="020F0502020204030204" pitchFamily="34" charset="0"/>
              </a:rPr>
              <a:t>In-sample or resubstituting data </a:t>
            </a:r>
            <a:r>
              <a:rPr lang="en-US" dirty="0">
                <a:ea typeface="Calibri" panose="020F0502020204030204" pitchFamily="34" charset="0"/>
              </a:rPr>
              <a:t>compared to</a:t>
            </a:r>
            <a:r>
              <a:rPr lang="en-US" sz="1800" dirty="0">
                <a:effectLst/>
                <a:ea typeface="Calibri" panose="020F0502020204030204" pitchFamily="34" charset="0"/>
              </a:rPr>
              <a:t> the test (out-of-sample or generalization) set</a:t>
            </a:r>
            <a:r>
              <a:rPr kumimoji="0" lang="en-US" sz="1800" b="0" i="0" u="none" strike="noStrike" kern="1200" cap="none" spc="0" normalizeH="0" baseline="0" noProof="0" dirty="0">
                <a:ln>
                  <a:noFill/>
                </a:ln>
                <a:solidFill>
                  <a:srgbClr val="333333"/>
                </a:solidFill>
                <a:effectLst/>
                <a:uLnTx/>
                <a:uFillTx/>
                <a:ea typeface="+mn-ea"/>
                <a:cs typeface="+mn-cs"/>
              </a:rPr>
              <a:t>.</a:t>
            </a:r>
          </a:p>
          <a:p>
            <a:pPr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ea typeface="+mn-ea"/>
              <a:cs typeface="+mn-cs"/>
            </a:endParaRPr>
          </a:p>
          <a:p>
            <a:pPr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ea typeface="+mn-ea"/>
                <a:cs typeface="+mn-cs"/>
              </a:rPr>
              <a:t>E2.</a:t>
            </a:r>
            <a:r>
              <a:rPr kumimoji="0" lang="en-US" sz="1800" b="0" i="0" u="none" strike="noStrike" kern="1200" cap="none" spc="0" normalizeH="0" baseline="0" noProof="0" dirty="0">
                <a:ln>
                  <a:noFill/>
                </a:ln>
                <a:solidFill>
                  <a:srgbClr val="333333"/>
                </a:solidFill>
                <a:effectLst/>
                <a:uLnTx/>
                <a:uFillTx/>
                <a:ea typeface="+mn-ea"/>
                <a:cs typeface="+mn-cs"/>
              </a:rPr>
              <a:t>  Provide an </a:t>
            </a:r>
            <a:r>
              <a:rPr kumimoji="0" lang="en-US" sz="1800" b="0" i="0" u="none" strike="noStrike" kern="1200" cap="none" spc="0" normalizeH="0" baseline="0" noProof="0" dirty="0">
                <a:ln>
                  <a:noFill/>
                </a:ln>
                <a:solidFill>
                  <a:srgbClr val="333333"/>
                </a:solidFill>
                <a:effectLst/>
                <a:highlight>
                  <a:srgbClr val="FFFF00"/>
                </a:highlight>
                <a:uLnTx/>
                <a:uFillTx/>
                <a:ea typeface="+mn-ea"/>
                <a:cs typeface="+mn-cs"/>
              </a:rPr>
              <a:t>annotated </a:t>
            </a:r>
            <a:r>
              <a:rPr kumimoji="0" lang="en-US" sz="1800" b="0" i="0" u="none" strike="noStrike" kern="1200" cap="none" spc="0" normalizeH="0" baseline="0" noProof="0" dirty="0">
                <a:ln>
                  <a:noFill/>
                </a:ln>
                <a:solidFill>
                  <a:srgbClr val="333333"/>
                </a:solidFill>
                <a:effectLst/>
                <a:uLnTx/>
                <a:uFillTx/>
                <a:ea typeface="+mn-ea"/>
                <a:cs typeface="+mn-cs"/>
              </a:rPr>
              <a:t>visualization of the forecast of the final model compared to the test set.</a:t>
            </a:r>
          </a:p>
          <a:p>
            <a:pPr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rPr>
              <a:t>Here you would want to c</a:t>
            </a:r>
            <a:r>
              <a:rPr kumimoji="0" lang="en-US" sz="1800" b="0" i="0" u="none" strike="noStrike" kern="1200" cap="none" spc="0" normalizeH="0" baseline="0" noProof="0" dirty="0" err="1">
                <a:ln>
                  <a:noFill/>
                </a:ln>
                <a:solidFill>
                  <a:srgbClr val="333333"/>
                </a:solidFill>
                <a:effectLst/>
                <a:uLnTx/>
                <a:uFillTx/>
                <a:ea typeface="+mn-ea"/>
                <a:cs typeface="+mn-cs"/>
              </a:rPr>
              <a:t>ompare</a:t>
            </a:r>
            <a:r>
              <a:rPr kumimoji="0" lang="en-US" sz="1800" b="0" i="0" u="none" strike="noStrike" kern="1200" cap="none" spc="0" normalizeH="0" baseline="0" noProof="0" dirty="0">
                <a:ln>
                  <a:noFill/>
                </a:ln>
                <a:solidFill>
                  <a:srgbClr val="333333"/>
                </a:solidFill>
                <a:effectLst/>
                <a:uLnTx/>
                <a:uFillTx/>
                <a:ea typeface="+mn-ea"/>
                <a:cs typeface="+mn-cs"/>
              </a:rPr>
              <a:t> your model predictions with the test set and show the graph </a:t>
            </a:r>
            <a:r>
              <a:rPr lang="en-US" dirty="0">
                <a:solidFill>
                  <a:srgbClr val="333333"/>
                </a:solidFill>
              </a:rPr>
              <a:t>differently or </a:t>
            </a:r>
            <a:r>
              <a:rPr kumimoji="0" lang="en-US" sz="1800" b="0" i="0" u="none" strike="noStrike" kern="1200" cap="none" spc="0" normalizeH="0" baseline="0" noProof="0" dirty="0">
                <a:ln>
                  <a:noFill/>
                </a:ln>
                <a:solidFill>
                  <a:srgbClr val="333333"/>
                </a:solidFill>
                <a:effectLst/>
                <a:uLnTx/>
                <a:uFillTx/>
                <a:ea typeface="+mn-ea"/>
                <a:cs typeface="+mn-cs"/>
              </a:rPr>
              <a:t>on the same plot.  The graph should have confidence intervals, labels, legends, or notes that explain it.   </a:t>
            </a:r>
            <a:r>
              <a:rPr lang="en-US" b="1" dirty="0">
                <a:solidFill>
                  <a:srgbClr val="C00000"/>
                </a:solidFill>
              </a:rPr>
              <a:t>S</a:t>
            </a:r>
            <a:r>
              <a:rPr kumimoji="0" lang="en-US" sz="1800" b="1" i="0" u="none" strike="noStrike" kern="1200" cap="none" spc="0" normalizeH="0" baseline="0" noProof="0" dirty="0">
                <a:ln>
                  <a:noFill/>
                </a:ln>
                <a:solidFill>
                  <a:srgbClr val="C00000"/>
                </a:solidFill>
                <a:effectLst/>
                <a:uLnTx/>
                <a:uFillTx/>
                <a:ea typeface="+mn-ea"/>
                <a:cs typeface="+mn-cs"/>
              </a:rPr>
              <a:t>ample </a:t>
            </a:r>
            <a:r>
              <a:rPr lang="en-US" b="1" dirty="0">
                <a:solidFill>
                  <a:srgbClr val="C00000"/>
                </a:solidFill>
              </a:rPr>
              <a:t>C</a:t>
            </a:r>
            <a:r>
              <a:rPr kumimoji="0" lang="en-US" sz="1800" b="1" i="0" u="none" strike="noStrike" kern="1200" cap="none" spc="0" normalizeH="0" baseline="0" noProof="0" dirty="0">
                <a:ln>
                  <a:noFill/>
                </a:ln>
                <a:solidFill>
                  <a:srgbClr val="C00000"/>
                </a:solidFill>
                <a:effectLst/>
                <a:uLnTx/>
                <a:uFillTx/>
                <a:ea typeface="+mn-ea"/>
                <a:cs typeface="+mn-cs"/>
              </a:rPr>
              <a:t>ode in Python</a:t>
            </a:r>
            <a:endParaRPr lang="en-US" b="1" dirty="0">
              <a:solidFill>
                <a:srgbClr val="C00000"/>
              </a:solidFill>
            </a:endParaRPr>
          </a:p>
        </p:txBody>
      </p:sp>
      <p:pic>
        <p:nvPicPr>
          <p:cNvPr id="3" name="Picture 2" descr="Text&#10;&#10;Description automatically generated">
            <a:extLst>
              <a:ext uri="{FF2B5EF4-FFF2-40B4-BE49-F238E27FC236}">
                <a16:creationId xmlns:a16="http://schemas.microsoft.com/office/drawing/2014/main" id="{C8FB74F2-538E-43BE-A5B9-681F5728A1E0}"/>
              </a:ext>
            </a:extLst>
          </p:cNvPr>
          <p:cNvPicPr>
            <a:picLocks noChangeAspect="1"/>
          </p:cNvPicPr>
          <p:nvPr/>
        </p:nvPicPr>
        <p:blipFill>
          <a:blip r:embed="rId2"/>
          <a:stretch>
            <a:fillRect/>
          </a:stretch>
        </p:blipFill>
        <p:spPr>
          <a:xfrm>
            <a:off x="639192" y="3897297"/>
            <a:ext cx="5211192" cy="2671023"/>
          </a:xfrm>
          <a:prstGeom prst="rect">
            <a:avLst/>
          </a:prstGeom>
        </p:spPr>
      </p:pic>
      <p:pic>
        <p:nvPicPr>
          <p:cNvPr id="5" name="Picture 4" descr="Text&#10;&#10;Description automatically generated">
            <a:extLst>
              <a:ext uri="{FF2B5EF4-FFF2-40B4-BE49-F238E27FC236}">
                <a16:creationId xmlns:a16="http://schemas.microsoft.com/office/drawing/2014/main" id="{A867C395-664A-459F-BCE7-D7DF0929FBE4}"/>
              </a:ext>
            </a:extLst>
          </p:cNvPr>
          <p:cNvPicPr>
            <a:picLocks noChangeAspect="1"/>
          </p:cNvPicPr>
          <p:nvPr/>
        </p:nvPicPr>
        <p:blipFill>
          <a:blip r:embed="rId3"/>
          <a:stretch>
            <a:fillRect/>
          </a:stretch>
        </p:blipFill>
        <p:spPr>
          <a:xfrm>
            <a:off x="5933662" y="3965712"/>
            <a:ext cx="5500127" cy="2701417"/>
          </a:xfrm>
          <a:prstGeom prst="rect">
            <a:avLst/>
          </a:prstGeom>
        </p:spPr>
      </p:pic>
    </p:spTree>
    <p:extLst>
      <p:ext uri="{BB962C8B-B14F-4D97-AF65-F5344CB8AC3E}">
        <p14:creationId xmlns:p14="http://schemas.microsoft.com/office/powerpoint/2010/main" val="2697429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599F3198-D86F-4DDE-B785-5C5E42727BEF}"/>
              </a:ext>
            </a:extLst>
          </p:cNvPr>
          <p:cNvPicPr>
            <a:picLocks noChangeAspect="1"/>
          </p:cNvPicPr>
          <p:nvPr/>
        </p:nvPicPr>
        <p:blipFill>
          <a:blip r:embed="rId2"/>
          <a:stretch>
            <a:fillRect/>
          </a:stretch>
        </p:blipFill>
        <p:spPr>
          <a:xfrm>
            <a:off x="3253889" y="189054"/>
            <a:ext cx="5540923" cy="2693974"/>
          </a:xfrm>
          <a:prstGeom prst="rect">
            <a:avLst/>
          </a:prstGeom>
        </p:spPr>
      </p:pic>
      <p:sp>
        <p:nvSpPr>
          <p:cNvPr id="4" name="TextBox 3">
            <a:extLst>
              <a:ext uri="{FF2B5EF4-FFF2-40B4-BE49-F238E27FC236}">
                <a16:creationId xmlns:a16="http://schemas.microsoft.com/office/drawing/2014/main" id="{B9348B83-3664-4773-B0B2-882503A84225}"/>
              </a:ext>
            </a:extLst>
          </p:cNvPr>
          <p:cNvSpPr txBox="1"/>
          <p:nvPr/>
        </p:nvSpPr>
        <p:spPr>
          <a:xfrm>
            <a:off x="188928" y="2883028"/>
            <a:ext cx="8707422" cy="923330"/>
          </a:xfrm>
          <a:prstGeom prst="rect">
            <a:avLst/>
          </a:prstGeom>
          <a:noFill/>
        </p:spPr>
        <p:txBody>
          <a:bodyPr wrap="square">
            <a:spAutoFit/>
          </a:bodyPr>
          <a:lstStyle/>
          <a:p>
            <a:r>
              <a:rPr lang="en-US" b="1" dirty="0">
                <a:solidFill>
                  <a:srgbClr val="C00000"/>
                </a:solidFill>
                <a:latin typeface="Lato"/>
              </a:rPr>
              <a:t>S</a:t>
            </a:r>
            <a:r>
              <a:rPr kumimoji="0" lang="en-US" sz="1800" b="1" i="0" u="none" strike="noStrike" kern="1200" cap="none" spc="0" normalizeH="0" baseline="0" noProof="0" dirty="0">
                <a:ln>
                  <a:noFill/>
                </a:ln>
                <a:solidFill>
                  <a:srgbClr val="C00000"/>
                </a:solidFill>
                <a:effectLst/>
                <a:uLnTx/>
                <a:uFillTx/>
                <a:latin typeface="Lato"/>
                <a:ea typeface="+mn-ea"/>
                <a:cs typeface="+mn-cs"/>
              </a:rPr>
              <a:t>ample </a:t>
            </a:r>
            <a:r>
              <a:rPr lang="en-US" b="1" dirty="0">
                <a:solidFill>
                  <a:srgbClr val="C00000"/>
                </a:solidFill>
                <a:latin typeface="Lato"/>
              </a:rPr>
              <a:t>C</a:t>
            </a:r>
            <a:r>
              <a:rPr kumimoji="0" lang="en-US" sz="1800" b="1" i="0" u="none" strike="noStrike" kern="1200" cap="none" spc="0" normalizeH="0" baseline="0" noProof="0" dirty="0">
                <a:ln>
                  <a:noFill/>
                </a:ln>
                <a:solidFill>
                  <a:srgbClr val="C00000"/>
                </a:solidFill>
                <a:effectLst/>
                <a:uLnTx/>
                <a:uFillTx/>
                <a:latin typeface="Lato"/>
                <a:ea typeface="+mn-ea"/>
                <a:cs typeface="+mn-cs"/>
              </a:rPr>
              <a:t>ode in </a:t>
            </a:r>
            <a:r>
              <a:rPr lang="en-US" b="1" dirty="0">
                <a:solidFill>
                  <a:srgbClr val="C00000"/>
                </a:solidFill>
                <a:latin typeface="Lato"/>
              </a:rPr>
              <a:t>R</a:t>
            </a:r>
          </a:p>
          <a:p>
            <a:r>
              <a:rPr lang="en-US" dirty="0" err="1"/>
              <a:t>Sarima.for</a:t>
            </a:r>
            <a:r>
              <a:rPr lang="en-US" dirty="0"/>
              <a:t>(training, </a:t>
            </a:r>
            <a:r>
              <a:rPr lang="en-US" dirty="0" err="1"/>
              <a:t>n.ahead</a:t>
            </a:r>
            <a:r>
              <a:rPr lang="en-US" dirty="0"/>
              <a:t> = 350, 2, 1, 0, </a:t>
            </a:r>
            <a:r>
              <a:rPr lang="en-US" dirty="0" err="1"/>
              <a:t>plot.all</a:t>
            </a:r>
            <a:r>
              <a:rPr lang="en-US" dirty="0"/>
              <a:t> = T, </a:t>
            </a:r>
            <a:r>
              <a:rPr lang="en-US" dirty="0" err="1"/>
              <a:t>xlab</a:t>
            </a:r>
            <a:r>
              <a:rPr lang="en-US" dirty="0"/>
              <a:t> = “Months”,</a:t>
            </a:r>
          </a:p>
          <a:p>
            <a:r>
              <a:rPr lang="en-US" dirty="0"/>
              <a:t>		main = “Revenue Forecast vs. Actual Data”)  # Forecast with new model</a:t>
            </a:r>
          </a:p>
        </p:txBody>
      </p:sp>
      <p:pic>
        <p:nvPicPr>
          <p:cNvPr id="3" name="Picture 2">
            <a:extLst>
              <a:ext uri="{FF2B5EF4-FFF2-40B4-BE49-F238E27FC236}">
                <a16:creationId xmlns:a16="http://schemas.microsoft.com/office/drawing/2014/main" id="{73410E73-DF87-476F-9382-64F24B247480}"/>
              </a:ext>
            </a:extLst>
          </p:cNvPr>
          <p:cNvPicPr>
            <a:picLocks noChangeAspect="1"/>
          </p:cNvPicPr>
          <p:nvPr/>
        </p:nvPicPr>
        <p:blipFill>
          <a:blip r:embed="rId3"/>
          <a:stretch>
            <a:fillRect/>
          </a:stretch>
        </p:blipFill>
        <p:spPr>
          <a:xfrm>
            <a:off x="4465652" y="4091808"/>
            <a:ext cx="7302161" cy="2592280"/>
          </a:xfrm>
          <a:prstGeom prst="rect">
            <a:avLst/>
          </a:prstGeom>
        </p:spPr>
      </p:pic>
      <p:sp>
        <p:nvSpPr>
          <p:cNvPr id="7" name="TextBox 6">
            <a:extLst>
              <a:ext uri="{FF2B5EF4-FFF2-40B4-BE49-F238E27FC236}">
                <a16:creationId xmlns:a16="http://schemas.microsoft.com/office/drawing/2014/main" id="{D0C56770-AFCE-4C68-AA9F-562FEBD1E51B}"/>
              </a:ext>
            </a:extLst>
          </p:cNvPr>
          <p:cNvSpPr txBox="1"/>
          <p:nvPr/>
        </p:nvSpPr>
        <p:spPr>
          <a:xfrm>
            <a:off x="188928" y="179007"/>
            <a:ext cx="1824361" cy="369332"/>
          </a:xfrm>
          <a:prstGeom prst="rect">
            <a:avLst/>
          </a:prstGeom>
          <a:solidFill>
            <a:schemeClr val="accent6">
              <a:lumMod val="20000"/>
              <a:lumOff val="80000"/>
            </a:schemeClr>
          </a:solidFill>
        </p:spPr>
        <p:txBody>
          <a:bodyPr wrap="square">
            <a:spAutoFit/>
          </a:bodyPr>
          <a:lstStyle/>
          <a:p>
            <a:pPr algn="ctr"/>
            <a:r>
              <a:rPr lang="en-US" b="1" dirty="0"/>
              <a:t>Example 1</a:t>
            </a:r>
          </a:p>
        </p:txBody>
      </p:sp>
      <p:sp>
        <p:nvSpPr>
          <p:cNvPr id="8" name="TextBox 7">
            <a:extLst>
              <a:ext uri="{FF2B5EF4-FFF2-40B4-BE49-F238E27FC236}">
                <a16:creationId xmlns:a16="http://schemas.microsoft.com/office/drawing/2014/main" id="{6943EE56-CC63-420B-83AA-A213262F5DEF}"/>
              </a:ext>
            </a:extLst>
          </p:cNvPr>
          <p:cNvSpPr txBox="1"/>
          <p:nvPr/>
        </p:nvSpPr>
        <p:spPr>
          <a:xfrm>
            <a:off x="9943452" y="3059668"/>
            <a:ext cx="1824361" cy="369332"/>
          </a:xfrm>
          <a:prstGeom prst="rect">
            <a:avLst/>
          </a:prstGeom>
          <a:solidFill>
            <a:schemeClr val="accent6">
              <a:lumMod val="20000"/>
              <a:lumOff val="80000"/>
            </a:schemeClr>
          </a:solidFill>
        </p:spPr>
        <p:txBody>
          <a:bodyPr wrap="square">
            <a:spAutoFit/>
          </a:bodyPr>
          <a:lstStyle/>
          <a:p>
            <a:pPr algn="ctr"/>
            <a:r>
              <a:rPr lang="en-US" b="1" dirty="0"/>
              <a:t>Example 2</a:t>
            </a:r>
          </a:p>
        </p:txBody>
      </p:sp>
      <p:sp>
        <p:nvSpPr>
          <p:cNvPr id="6" name="TextBox 5">
            <a:extLst>
              <a:ext uri="{FF2B5EF4-FFF2-40B4-BE49-F238E27FC236}">
                <a16:creationId xmlns:a16="http://schemas.microsoft.com/office/drawing/2014/main" id="{77D4A6C2-0BFE-3F4B-51DE-77335C557F2B}"/>
              </a:ext>
            </a:extLst>
          </p:cNvPr>
          <p:cNvSpPr txBox="1"/>
          <p:nvPr/>
        </p:nvSpPr>
        <p:spPr>
          <a:xfrm>
            <a:off x="293703" y="4186670"/>
            <a:ext cx="3973497" cy="2031325"/>
          </a:xfrm>
          <a:prstGeom prst="rect">
            <a:avLst/>
          </a:prstGeom>
          <a:noFill/>
        </p:spPr>
        <p:txBody>
          <a:bodyPr wrap="square">
            <a:spAutoFit/>
          </a:bodyPr>
          <a:lstStyle/>
          <a:p>
            <a:r>
              <a:rPr lang="en-US" b="0" i="0" dirty="0">
                <a:solidFill>
                  <a:srgbClr val="333333"/>
                </a:solidFill>
                <a:effectLst/>
                <a:latin typeface="Lato" panose="020F0502020204030203" pitchFamily="34" charset="0"/>
              </a:rPr>
              <a:t>The submission compares the last fitted values with the series actuals. The plot shows a true out-of-sample comparison of a model trained only with the training set and predicted into the test-set horizon, compared with the test-set actuals</a:t>
            </a:r>
            <a:r>
              <a:rPr lang="en-US" dirty="0">
                <a:solidFill>
                  <a:srgbClr val="333333"/>
                </a:solidFill>
                <a:latin typeface="Lato" panose="020F0502020204030203" pitchFamily="34" charset="0"/>
              </a:rPr>
              <a:t>.</a:t>
            </a:r>
            <a:endParaRPr lang="en-US" dirty="0"/>
          </a:p>
        </p:txBody>
      </p:sp>
    </p:spTree>
    <p:extLst>
      <p:ext uri="{BB962C8B-B14F-4D97-AF65-F5344CB8AC3E}">
        <p14:creationId xmlns:p14="http://schemas.microsoft.com/office/powerpoint/2010/main" val="2776130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E150882-2B8B-C213-6965-23C30552CD35}"/>
              </a:ext>
            </a:extLst>
          </p:cNvPr>
          <p:cNvPicPr>
            <a:picLocks noChangeAspect="1"/>
          </p:cNvPicPr>
          <p:nvPr/>
        </p:nvPicPr>
        <p:blipFill>
          <a:blip r:embed="rId2"/>
          <a:stretch>
            <a:fillRect/>
          </a:stretch>
        </p:blipFill>
        <p:spPr>
          <a:xfrm>
            <a:off x="523459" y="124286"/>
            <a:ext cx="5738813" cy="2771313"/>
          </a:xfrm>
          <a:prstGeom prst="rect">
            <a:avLst/>
          </a:prstGeom>
        </p:spPr>
      </p:pic>
      <p:pic>
        <p:nvPicPr>
          <p:cNvPr id="4" name="Picture 3" descr="Text&#10;&#10;Description automatically generated">
            <a:extLst>
              <a:ext uri="{FF2B5EF4-FFF2-40B4-BE49-F238E27FC236}">
                <a16:creationId xmlns:a16="http://schemas.microsoft.com/office/drawing/2014/main" id="{5AE566BB-2E6F-8451-683F-D1B5A992CFCA}"/>
              </a:ext>
            </a:extLst>
          </p:cNvPr>
          <p:cNvPicPr>
            <a:picLocks noChangeAspect="1"/>
          </p:cNvPicPr>
          <p:nvPr/>
        </p:nvPicPr>
        <p:blipFill>
          <a:blip r:embed="rId3"/>
          <a:stretch>
            <a:fillRect/>
          </a:stretch>
        </p:blipFill>
        <p:spPr>
          <a:xfrm>
            <a:off x="523459" y="3362594"/>
            <a:ext cx="5738813" cy="2876550"/>
          </a:xfrm>
          <a:prstGeom prst="rect">
            <a:avLst/>
          </a:prstGeom>
        </p:spPr>
      </p:pic>
      <p:pic>
        <p:nvPicPr>
          <p:cNvPr id="5" name="Picture 4" descr="Chart, scatter chart&#10;&#10;Description automatically generated">
            <a:extLst>
              <a:ext uri="{FF2B5EF4-FFF2-40B4-BE49-F238E27FC236}">
                <a16:creationId xmlns:a16="http://schemas.microsoft.com/office/drawing/2014/main" id="{D88B0D5B-3492-8C54-9124-C0ED1EE9E079}"/>
              </a:ext>
            </a:extLst>
          </p:cNvPr>
          <p:cNvPicPr>
            <a:picLocks noChangeAspect="1"/>
          </p:cNvPicPr>
          <p:nvPr/>
        </p:nvPicPr>
        <p:blipFill>
          <a:blip r:embed="rId4"/>
          <a:stretch>
            <a:fillRect/>
          </a:stretch>
        </p:blipFill>
        <p:spPr>
          <a:xfrm>
            <a:off x="6867525" y="2895599"/>
            <a:ext cx="4962525" cy="3524519"/>
          </a:xfrm>
          <a:prstGeom prst="rect">
            <a:avLst/>
          </a:prstGeom>
        </p:spPr>
      </p:pic>
    </p:spTree>
    <p:extLst>
      <p:ext uri="{BB962C8B-B14F-4D97-AF65-F5344CB8AC3E}">
        <p14:creationId xmlns:p14="http://schemas.microsoft.com/office/powerpoint/2010/main" val="819427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1D90C5C8-6B6B-CAC6-3C8F-6108C4A3F6DF}"/>
              </a:ext>
            </a:extLst>
          </p:cNvPr>
          <p:cNvPicPr>
            <a:picLocks noChangeAspect="1"/>
          </p:cNvPicPr>
          <p:nvPr/>
        </p:nvPicPr>
        <p:blipFill>
          <a:blip r:embed="rId2"/>
          <a:stretch>
            <a:fillRect/>
          </a:stretch>
        </p:blipFill>
        <p:spPr>
          <a:xfrm>
            <a:off x="647873" y="515389"/>
            <a:ext cx="9892665" cy="5325341"/>
          </a:xfrm>
          <a:prstGeom prst="rect">
            <a:avLst/>
          </a:prstGeom>
        </p:spPr>
      </p:pic>
      <p:sp>
        <p:nvSpPr>
          <p:cNvPr id="4" name="TextBox 3">
            <a:extLst>
              <a:ext uri="{FF2B5EF4-FFF2-40B4-BE49-F238E27FC236}">
                <a16:creationId xmlns:a16="http://schemas.microsoft.com/office/drawing/2014/main" id="{16DD2D06-9FAA-AA23-A96B-28973B1FF849}"/>
              </a:ext>
            </a:extLst>
          </p:cNvPr>
          <p:cNvSpPr txBox="1"/>
          <p:nvPr/>
        </p:nvSpPr>
        <p:spPr>
          <a:xfrm>
            <a:off x="1352897" y="5140675"/>
            <a:ext cx="6097384" cy="461665"/>
          </a:xfrm>
          <a:prstGeom prst="rect">
            <a:avLst/>
          </a:prstGeom>
          <a:noFill/>
        </p:spPr>
        <p:txBody>
          <a:bodyPr wrap="square">
            <a:spAutoFit/>
          </a:bodyPr>
          <a:lstStyle/>
          <a:p>
            <a:r>
              <a:rPr lang="en-US" sz="2400" b="1" dirty="0"/>
              <a:t>Revenue projection of a non-stationary data</a:t>
            </a:r>
          </a:p>
        </p:txBody>
      </p:sp>
    </p:spTree>
    <p:extLst>
      <p:ext uri="{BB962C8B-B14F-4D97-AF65-F5344CB8AC3E}">
        <p14:creationId xmlns:p14="http://schemas.microsoft.com/office/powerpoint/2010/main" val="1366141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D011CB-4F70-44D0-A970-B535F0059CC5}"/>
              </a:ext>
            </a:extLst>
          </p:cNvPr>
          <p:cNvSpPr txBox="1"/>
          <p:nvPr/>
        </p:nvSpPr>
        <p:spPr>
          <a:xfrm>
            <a:off x="938294" y="3591640"/>
            <a:ext cx="10487087" cy="2585323"/>
          </a:xfrm>
          <a:prstGeom prst="rect">
            <a:avLst/>
          </a:prstGeom>
          <a:noFill/>
        </p:spPr>
        <p:txBody>
          <a:bodyPr wrap="square">
            <a:spAutoFit/>
          </a:bodyPr>
          <a:lstStyle/>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inherit"/>
              </a:rPr>
              <a:t>E3.</a:t>
            </a:r>
            <a:r>
              <a:rPr kumimoji="0" lang="en-US" b="0" i="0" u="none" strike="noStrike" kern="1200" cap="none" spc="0" normalizeH="0" baseline="0" noProof="0" dirty="0">
                <a:ln>
                  <a:noFill/>
                </a:ln>
                <a:solidFill>
                  <a:srgbClr val="333333"/>
                </a:solidFill>
                <a:effectLst/>
                <a:uLnTx/>
                <a:uFillTx/>
                <a:latin typeface="inherit"/>
              </a:rPr>
              <a:t>  </a:t>
            </a:r>
            <a:r>
              <a:rPr kumimoji="0" lang="en-US" b="1" i="0" u="none" strike="noStrike" kern="1200" cap="none" spc="0" normalizeH="0" baseline="0" noProof="0" dirty="0">
                <a:ln>
                  <a:noFill/>
                </a:ln>
                <a:solidFill>
                  <a:srgbClr val="333333"/>
                </a:solidFill>
                <a:effectLst/>
                <a:uLnTx/>
                <a:uFillTx/>
                <a:latin typeface="inherit"/>
              </a:rPr>
              <a:t>Recommend a course of action based on your results. </a:t>
            </a:r>
            <a:r>
              <a:rPr kumimoji="0" lang="en-US" i="0" u="none" strike="noStrike" kern="1200" cap="none" spc="0" normalizeH="0" baseline="0" noProof="0" dirty="0">
                <a:ln>
                  <a:noFill/>
                </a:ln>
                <a:solidFill>
                  <a:srgbClr val="333333"/>
                </a:solidFill>
                <a:effectLst/>
                <a:uLnTx/>
                <a:uFillTx/>
                <a:latin typeface="inherit"/>
              </a:rPr>
              <a:t>What insight from your analysis will you provide to the Stakeholders or the Business?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rgbClr val="333333"/>
                </a:solidFill>
                <a:effectLst/>
                <a:uLnTx/>
                <a:uFillTx/>
                <a:latin typeface="inherit"/>
              </a:rPr>
              <a:t>Ex 1. Time series has a good performance accuracy to forecast 90 days’ future revenue.  </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latin typeface="inherit"/>
              </a:rPr>
              <a:t>Ex 2. S</a:t>
            </a:r>
            <a:r>
              <a:rPr kumimoji="0" lang="en-US" i="0" u="none" strike="noStrike" kern="1200" cap="none" spc="0" normalizeH="0" baseline="0" noProof="0" dirty="0" err="1">
                <a:ln>
                  <a:noFill/>
                </a:ln>
                <a:solidFill>
                  <a:srgbClr val="333333"/>
                </a:solidFill>
                <a:effectLst/>
                <a:uLnTx/>
                <a:uFillTx/>
                <a:latin typeface="inherit"/>
              </a:rPr>
              <a:t>takeholders</a:t>
            </a:r>
            <a:r>
              <a:rPr kumimoji="0" lang="en-US" i="0" u="none" strike="noStrike" kern="1200" cap="none" spc="0" normalizeH="0" baseline="0" noProof="0" dirty="0">
                <a:ln>
                  <a:noFill/>
                </a:ln>
                <a:solidFill>
                  <a:srgbClr val="333333"/>
                </a:solidFill>
                <a:effectLst/>
                <a:uLnTx/>
                <a:uFillTx/>
                <a:latin typeface="inherit"/>
              </a:rPr>
              <a:t> should continue to work toward reducing readmission rates to decrease payment reductions from penalties imposed by the program while growing confidence in the patients.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latin typeface="inherit"/>
              </a:rPr>
              <a:t>Ex 3. Shorter time forecasts are easier and more accurate to predict than long-term with 2-year data.</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rgbClr val="333333"/>
                </a:solidFill>
                <a:effectLst/>
                <a:uLnTx/>
                <a:uFillTx/>
                <a:latin typeface="inherit"/>
              </a:rPr>
              <a:t>Ex 4. ARIMA model can perform a forecast with a prediction interval of 1 day and a forecast length of 90-180 days. Using the model company can forecast the revenue projection for the next 2 quarters (180 days).</a:t>
            </a:r>
          </a:p>
          <a:p>
            <a:pPr marL="457200" marR="0" lvl="0" indent="-228600" algn="l" defTabSz="457200" rtl="0" eaLnBrk="1" fontAlgn="base" latinLnBrk="0" hangingPunct="1">
              <a:lnSpc>
                <a:spcPct val="100000"/>
              </a:lnSpc>
              <a:spcBef>
                <a:spcPts val="0"/>
              </a:spcBef>
              <a:spcAft>
                <a:spcPts val="0"/>
              </a:spcAft>
              <a:buClrTx/>
              <a:buSzTx/>
              <a:buFontTx/>
              <a:buNone/>
              <a:tabLst/>
              <a:defRPr/>
            </a:pPr>
            <a:r>
              <a:rPr lang="en-US" dirty="0">
                <a:solidFill>
                  <a:srgbClr val="333333"/>
                </a:solidFill>
                <a:latin typeface="inherit"/>
              </a:rPr>
              <a:t>Ex 5. The company can use this forecast to plan for network capacity expansion for its customers.</a:t>
            </a:r>
            <a:endParaRPr kumimoji="0" lang="en-US" i="0" u="none" strike="noStrike" kern="1200" cap="none" spc="0" normalizeH="0" baseline="0" noProof="0" dirty="0">
              <a:ln>
                <a:noFill/>
              </a:ln>
              <a:solidFill>
                <a:srgbClr val="333333"/>
              </a:solidFill>
              <a:effectLst/>
              <a:uLnTx/>
              <a:uFillTx/>
              <a:latin typeface="inherit"/>
            </a:endParaRPr>
          </a:p>
        </p:txBody>
      </p:sp>
      <p:pic>
        <p:nvPicPr>
          <p:cNvPr id="6" name="Picture 5">
            <a:extLst>
              <a:ext uri="{FF2B5EF4-FFF2-40B4-BE49-F238E27FC236}">
                <a16:creationId xmlns:a16="http://schemas.microsoft.com/office/drawing/2014/main" id="{916B329F-49EB-4CE2-8285-F00CD89E32CD}"/>
              </a:ext>
            </a:extLst>
          </p:cNvPr>
          <p:cNvPicPr>
            <a:picLocks noChangeAspect="1"/>
          </p:cNvPicPr>
          <p:nvPr/>
        </p:nvPicPr>
        <p:blipFill>
          <a:blip r:embed="rId2"/>
          <a:stretch>
            <a:fillRect/>
          </a:stretch>
        </p:blipFill>
        <p:spPr>
          <a:xfrm>
            <a:off x="4076700" y="681037"/>
            <a:ext cx="6986587" cy="2585323"/>
          </a:xfrm>
          <a:prstGeom prst="rect">
            <a:avLst/>
          </a:prstGeom>
        </p:spPr>
      </p:pic>
      <p:sp>
        <p:nvSpPr>
          <p:cNvPr id="8" name="TextBox 7">
            <a:extLst>
              <a:ext uri="{FF2B5EF4-FFF2-40B4-BE49-F238E27FC236}">
                <a16:creationId xmlns:a16="http://schemas.microsoft.com/office/drawing/2014/main" id="{5FB06D90-BD54-45B4-8679-FE447C212821}"/>
              </a:ext>
            </a:extLst>
          </p:cNvPr>
          <p:cNvSpPr txBox="1"/>
          <p:nvPr/>
        </p:nvSpPr>
        <p:spPr>
          <a:xfrm>
            <a:off x="762000" y="924610"/>
            <a:ext cx="3124200" cy="923330"/>
          </a:xfrm>
          <a:prstGeom prst="rect">
            <a:avLst/>
          </a:prstGeom>
          <a:noFill/>
        </p:spPr>
        <p:txBody>
          <a:bodyPr wrap="square">
            <a:spAutoFit/>
          </a:bodyPr>
          <a:lstStyle/>
          <a:p>
            <a:r>
              <a:rPr lang="en-US" dirty="0"/>
              <a:t>The annotated visualization of the forecast of the final model compared to the test set.</a:t>
            </a:r>
          </a:p>
        </p:txBody>
      </p:sp>
    </p:spTree>
    <p:extLst>
      <p:ext uri="{BB962C8B-B14F-4D97-AF65-F5344CB8AC3E}">
        <p14:creationId xmlns:p14="http://schemas.microsoft.com/office/powerpoint/2010/main" val="3727168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11B1F2-2EC6-42C6-BC4E-D77B8F30B78A}"/>
              </a:ext>
            </a:extLst>
          </p:cNvPr>
          <p:cNvSpPr txBox="1"/>
          <p:nvPr/>
        </p:nvSpPr>
        <p:spPr>
          <a:xfrm>
            <a:off x="785091" y="412708"/>
            <a:ext cx="10621818" cy="6247864"/>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a:ea typeface="+mn-ea"/>
                <a:cs typeface="+mn-cs"/>
              </a:rPr>
              <a:t>Part VI:  Reporting</a:t>
            </a:r>
            <a:endParaRPr kumimoji="0" lang="en-US" sz="1800" b="0" i="0" u="none" strike="noStrike" kern="1200" cap="none" spc="0" normalizeH="0" baseline="0" noProof="0" dirty="0">
              <a:ln>
                <a:noFill/>
              </a:ln>
              <a:solidFill>
                <a:srgbClr val="333333"/>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F.  Create your report from part E using an industry-relevant interactive development environment (e.g., an R Markdown document, a </a:t>
            </a:r>
            <a:r>
              <a:rPr kumimoji="0" lang="en-US" sz="1800" b="0" i="0" u="none" strike="noStrike" kern="1200" cap="none" spc="0" normalizeH="0" baseline="0" noProof="0" dirty="0" err="1">
                <a:ln>
                  <a:noFill/>
                </a:ln>
                <a:solidFill>
                  <a:srgbClr val="333333"/>
                </a:solidFill>
                <a:effectLst/>
                <a:uLnTx/>
                <a:uFillTx/>
                <a:latin typeface="Lato"/>
                <a:ea typeface="+mn-ea"/>
                <a:cs typeface="+mn-cs"/>
              </a:rPr>
              <a:t>Jupyter</a:t>
            </a:r>
            <a:r>
              <a:rPr kumimoji="0" lang="en-US" sz="1800" b="0" i="0" u="none" strike="noStrike" kern="1200" cap="none" spc="0" normalizeH="0" baseline="0" noProof="0" dirty="0">
                <a:ln>
                  <a:noFill/>
                </a:ln>
                <a:solidFill>
                  <a:srgbClr val="333333"/>
                </a:solidFill>
                <a:effectLst/>
                <a:uLnTx/>
                <a:uFillTx/>
                <a:latin typeface="Lato"/>
                <a:ea typeface="+mn-ea"/>
                <a:cs typeface="+mn-cs"/>
              </a:rPr>
              <a:t> Notebook, etc.). Include a PDF or HTML document of your executed notebook presentation</a:t>
            </a:r>
            <a:r>
              <a:rPr kumimoji="0" lang="en-US" b="0" i="0" u="none" strike="noStrike" kern="1200" cap="none" spc="0" normalizeH="0" baseline="0" noProof="0" dirty="0">
                <a:ln>
                  <a:noFill/>
                </a:ln>
                <a:solidFill>
                  <a:srgbClr val="333333"/>
                </a:solidFill>
                <a:effectLst/>
                <a:uLnTx/>
                <a:uFillTx/>
                <a:latin typeface="Lato"/>
                <a:ea typeface="+mn-ea"/>
                <a:cs typeface="+mn-cs"/>
              </a:rPr>
              <a:t>. </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333333"/>
              </a:solidFill>
              <a:latin typeface="Lato"/>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70C0"/>
                </a:solidFill>
                <a:effectLst/>
                <a:uLnTx/>
                <a:uFillTx/>
                <a:latin typeface="inherit"/>
              </a:rPr>
              <a:t>	Say if you used the </a:t>
            </a:r>
            <a:r>
              <a:rPr kumimoji="0" lang="en-US" b="0" i="0" u="none" strike="noStrike" kern="1200" cap="none" spc="0" normalizeH="0" baseline="0" noProof="0" dirty="0" err="1">
                <a:ln>
                  <a:noFill/>
                </a:ln>
                <a:solidFill>
                  <a:srgbClr val="0070C0"/>
                </a:solidFill>
                <a:effectLst/>
                <a:uLnTx/>
                <a:uFillTx/>
                <a:latin typeface="inherit"/>
              </a:rPr>
              <a:t>Jupyter</a:t>
            </a:r>
            <a:r>
              <a:rPr kumimoji="0" lang="en-US" b="0" i="0" u="none" strike="noStrike" kern="1200" cap="none" spc="0" normalizeH="0" baseline="0" noProof="0" dirty="0">
                <a:ln>
                  <a:noFill/>
                </a:ln>
                <a:solidFill>
                  <a:srgbClr val="0070C0"/>
                </a:solidFill>
                <a:effectLst/>
                <a:uLnTx/>
                <a:uFillTx/>
                <a:latin typeface="inherit"/>
              </a:rPr>
              <a:t> Notebook or R Markdown as your IDE for coding. Attach a PDF or HTML of your entire code with outputs </a:t>
            </a:r>
            <a:r>
              <a:rPr lang="en-US">
                <a:solidFill>
                  <a:srgbClr val="0070C0"/>
                </a:solidFill>
                <a:latin typeface="inherit"/>
              </a:rPr>
              <a:t>with </a:t>
            </a:r>
            <a:r>
              <a:rPr kumimoji="0" lang="en-US" b="0" i="0" u="none" strike="noStrike" kern="1200" cap="none" spc="0" normalizeH="0" baseline="0" noProof="0">
                <a:ln>
                  <a:noFill/>
                </a:ln>
                <a:solidFill>
                  <a:srgbClr val="0070C0"/>
                </a:solidFill>
                <a:effectLst/>
                <a:uLnTx/>
                <a:uFillTx/>
                <a:latin typeface="inherit"/>
              </a:rPr>
              <a:t>your </a:t>
            </a:r>
            <a:r>
              <a:rPr kumimoji="0" lang="en-US" b="0" i="0" u="none" strike="noStrike" kern="1200" cap="none" spc="0" normalizeH="0" baseline="0" noProof="0" dirty="0">
                <a:ln>
                  <a:noFill/>
                </a:ln>
                <a:solidFill>
                  <a:srgbClr val="0070C0"/>
                </a:solidFill>
                <a:effectLst/>
                <a:uLnTx/>
                <a:uFillTx/>
                <a:latin typeface="inherit"/>
              </a:rPr>
              <a:t>submission.  For example, if you wrote your code in the R Markdown environment, you can export your code (.</a:t>
            </a:r>
            <a:r>
              <a:rPr kumimoji="0" lang="en-US" b="0" i="0" u="none" strike="noStrike" kern="1200" cap="none" spc="0" normalizeH="0" baseline="0" noProof="0" dirty="0" err="1">
                <a:ln>
                  <a:noFill/>
                </a:ln>
                <a:solidFill>
                  <a:srgbClr val="0070C0"/>
                </a:solidFill>
                <a:effectLst/>
                <a:uLnTx/>
                <a:uFillTx/>
                <a:latin typeface="inherit"/>
              </a:rPr>
              <a:t>rmd</a:t>
            </a:r>
            <a:r>
              <a:rPr kumimoji="0" lang="en-US" b="0" i="0" u="none" strike="noStrike" kern="1200" cap="none" spc="0" normalizeH="0" baseline="0" noProof="0" dirty="0">
                <a:ln>
                  <a:noFill/>
                </a:ln>
                <a:solidFill>
                  <a:srgbClr val="0070C0"/>
                </a:solidFill>
                <a:effectLst/>
                <a:uLnTx/>
                <a:uFillTx/>
                <a:latin typeface="inherit"/>
              </a:rPr>
              <a:t> file)  to a pdf or HTML and submit the file alongside your work. If you wrote your code in Python, download your </a:t>
            </a:r>
            <a:r>
              <a:rPr kumimoji="0" lang="en-US" b="0" i="0" u="none" strike="noStrike" kern="1200" cap="none" spc="0" normalizeH="0" baseline="0" noProof="0" dirty="0" err="1">
                <a:ln>
                  <a:noFill/>
                </a:ln>
                <a:solidFill>
                  <a:srgbClr val="0070C0"/>
                </a:solidFill>
                <a:effectLst/>
                <a:uLnTx/>
                <a:uFillTx/>
                <a:latin typeface="inherit"/>
              </a:rPr>
              <a:t>Jupyter</a:t>
            </a:r>
            <a:r>
              <a:rPr kumimoji="0" lang="en-US" b="0" i="0" u="none" strike="noStrike" kern="1200" cap="none" spc="0" normalizeH="0" baseline="0" noProof="0" dirty="0">
                <a:ln>
                  <a:noFill/>
                </a:ln>
                <a:solidFill>
                  <a:srgbClr val="0070C0"/>
                </a:solidFill>
                <a:effectLst/>
                <a:uLnTx/>
                <a:uFillTx/>
                <a:latin typeface="inherit"/>
              </a:rPr>
              <a:t> Notebook as pdf or HTML and submit it alongside your work. The following links show how to export your </a:t>
            </a:r>
            <a:r>
              <a:rPr kumimoji="0" lang="en-US" b="0" i="0" u="none" strike="noStrike" kern="1200" cap="none" spc="0" normalizeH="0" baseline="0" noProof="0" dirty="0" err="1">
                <a:ln>
                  <a:noFill/>
                </a:ln>
                <a:solidFill>
                  <a:srgbClr val="0070C0"/>
                </a:solidFill>
                <a:effectLst/>
                <a:uLnTx/>
                <a:uFillTx/>
                <a:latin typeface="inherit"/>
              </a:rPr>
              <a:t>Jupyter</a:t>
            </a:r>
            <a:r>
              <a:rPr kumimoji="0" lang="en-US" b="0" i="0" u="none" strike="noStrike" kern="1200" cap="none" spc="0" normalizeH="0" baseline="0" noProof="0" dirty="0">
                <a:ln>
                  <a:noFill/>
                </a:ln>
                <a:solidFill>
                  <a:srgbClr val="0070C0"/>
                </a:solidFill>
                <a:effectLst/>
                <a:uLnTx/>
                <a:uFillTx/>
                <a:latin typeface="inherit"/>
              </a:rPr>
              <a:t> Notebook to html or PDF. </a:t>
            </a: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lang="en-US" dirty="0">
              <a:solidFill>
                <a:srgbClr val="0070C0"/>
              </a:solidFill>
              <a:latin typeface="inherit"/>
              <a:hlinkClick r:id="rId2"/>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70C0"/>
                </a:solidFill>
                <a:effectLst/>
                <a:uLnTx/>
                <a:uFillTx/>
                <a:latin typeface="inherit"/>
                <a:hlinkClick r:id="rId2"/>
              </a:rPr>
              <a:t>https://jupyterlab.readthedocs.io/en/stable/user/export.html</a:t>
            </a:r>
            <a:endParaRPr kumimoji="0" lang="en-US" b="0" i="0" u="none" strike="noStrike" kern="1200" cap="none" spc="0" normalizeH="0" baseline="0" noProof="0" dirty="0">
              <a:ln>
                <a:noFill/>
              </a:ln>
              <a:solidFill>
                <a:srgbClr val="0070C0"/>
              </a:solidFill>
              <a:effectLst/>
              <a:uLnTx/>
              <a:uFillTx/>
              <a:latin typeface="inherit"/>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lang="en-US" dirty="0">
                <a:hlinkClick r:id="rId3"/>
              </a:rPr>
              <a:t>How to Export </a:t>
            </a:r>
            <a:r>
              <a:rPr lang="en-US" dirty="0" err="1">
                <a:hlinkClick r:id="rId3"/>
              </a:rPr>
              <a:t>Jupyter</a:t>
            </a:r>
            <a:r>
              <a:rPr lang="en-US" dirty="0">
                <a:hlinkClick r:id="rId3"/>
              </a:rPr>
              <a:t> Notebooks into Other Formats - Mouse Vs Python (pythonlibrary.org)</a:t>
            </a:r>
            <a:endParaRPr kumimoji="0" lang="en-US" b="0" i="0" u="none" strike="noStrike" kern="1200" cap="none" spc="0" normalizeH="0" baseline="0" noProof="0" dirty="0">
              <a:ln>
                <a:noFill/>
              </a:ln>
              <a:solidFill>
                <a:srgbClr val="0070C0"/>
              </a:solidFill>
              <a:effectLst/>
              <a:uLnTx/>
              <a:uFillTx/>
              <a:latin typeface="inherit"/>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Lato"/>
              <a:ea typeface="+mn-ea"/>
              <a:cs typeface="+mn-cs"/>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Lato"/>
                <a:ea typeface="+mn-ea"/>
                <a:cs typeface="+mn-cs"/>
              </a:rPr>
              <a:t>G.  List the web sources used to acquire data or segments of third-party code to support the application. Example:</a:t>
            </a:r>
          </a:p>
          <a:p>
            <a:pPr marL="18288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inherit"/>
            </a:endParaRPr>
          </a:p>
          <a:p>
            <a:pPr marL="182880" marR="0" lvl="0" indent="-22860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hlinkClick r:id="rId4"/>
              </a:rPr>
              <a:t>https://access.wgu.edu/ASP3/aap/content/f9ck5mr9dk4fcd054klw.html</a:t>
            </a:r>
            <a:r>
              <a:rPr kumimoji="0" lang="en-US" sz="1600" b="0" i="0" u="none" strike="noStrike" kern="1200" cap="none" spc="0" normalizeH="0" baseline="0" noProof="0" dirty="0">
                <a:ln>
                  <a:noFill/>
                </a:ln>
                <a:solidFill>
                  <a:srgbClr val="333333"/>
                </a:solidFill>
                <a:effectLst/>
                <a:uLnTx/>
                <a:uFillTx/>
                <a:latin typeface="inherit"/>
              </a:rPr>
              <a:t>    (WGU, </a:t>
            </a:r>
            <a:r>
              <a:rPr kumimoji="0" lang="en-US" sz="1600" b="0" i="0" u="none" strike="noStrike" kern="1200" cap="none" spc="0" normalizeH="0" baseline="0" noProof="0" dirty="0" err="1">
                <a:ln>
                  <a:noFill/>
                </a:ln>
                <a:solidFill>
                  <a:srgbClr val="333333"/>
                </a:solidFill>
                <a:effectLst/>
                <a:uLnTx/>
                <a:uFillTx/>
                <a:latin typeface="inherit"/>
              </a:rPr>
              <a:t>n.d</a:t>
            </a:r>
            <a:r>
              <a:rPr kumimoji="0" lang="en-US" sz="1600" b="0" i="0" u="none" strike="noStrike" kern="1200" cap="none" spc="0" normalizeH="0" baseline="0" noProof="0" dirty="0">
                <a:ln>
                  <a:noFill/>
                </a:ln>
                <a:solidFill>
                  <a:srgbClr val="333333"/>
                </a:solidFill>
                <a:effectLst/>
                <a:uLnTx/>
                <a:uFillTx/>
                <a:latin typeface="inherit"/>
              </a:rPr>
              <a:t>)</a:t>
            </a:r>
          </a:p>
          <a:p>
            <a:pPr marL="18288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inherit"/>
            </a:endParaRPr>
          </a:p>
          <a:p>
            <a:pPr marL="182880" marR="0" lvl="0" indent="-22860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hlinkClick r:id="rId5"/>
              </a:rPr>
              <a:t>https://campus.datacamp.com/courses/arima-models-in-python</a:t>
            </a:r>
            <a:r>
              <a:rPr kumimoji="0" lang="en-US" sz="1600" b="0" i="0" u="none" strike="noStrike" kern="1200" cap="none" spc="0" normalizeH="0" baseline="0" noProof="0" dirty="0">
                <a:ln>
                  <a:noFill/>
                </a:ln>
                <a:solidFill>
                  <a:srgbClr val="333333"/>
                </a:solidFill>
                <a:effectLst/>
                <a:uLnTx/>
                <a:uFillTx/>
                <a:latin typeface="inherit"/>
              </a:rPr>
              <a:t>   (</a:t>
            </a:r>
            <a:r>
              <a:rPr kumimoji="0" lang="en-US" sz="1600" b="0" i="0" u="none" strike="noStrike" kern="1200" cap="none" spc="0" normalizeH="0" baseline="0" noProof="0" dirty="0" err="1">
                <a:ln>
                  <a:noFill/>
                </a:ln>
                <a:solidFill>
                  <a:srgbClr val="333333"/>
                </a:solidFill>
                <a:effectLst/>
                <a:uLnTx/>
                <a:uFillTx/>
                <a:latin typeface="inherit"/>
              </a:rPr>
              <a:t>Datacamp</a:t>
            </a:r>
            <a:r>
              <a:rPr kumimoji="0" lang="en-US" sz="1600" b="0" i="0" u="none" strike="noStrike" kern="1200" cap="none" spc="0" normalizeH="0" baseline="0" noProof="0" dirty="0">
                <a:ln>
                  <a:noFill/>
                </a:ln>
                <a:solidFill>
                  <a:srgbClr val="333333"/>
                </a:solidFill>
                <a:effectLst/>
                <a:uLnTx/>
                <a:uFillTx/>
                <a:latin typeface="inherit"/>
              </a:rPr>
              <a:t>, </a:t>
            </a:r>
            <a:r>
              <a:rPr kumimoji="0" lang="en-US" sz="1600" b="0" i="0" u="none" strike="noStrike" kern="1200" cap="none" spc="0" normalizeH="0" baseline="0" noProof="0" dirty="0" err="1">
                <a:ln>
                  <a:noFill/>
                </a:ln>
                <a:solidFill>
                  <a:srgbClr val="333333"/>
                </a:solidFill>
                <a:effectLst/>
                <a:uLnTx/>
                <a:uFillTx/>
                <a:latin typeface="inherit"/>
              </a:rPr>
              <a:t>n.d</a:t>
            </a:r>
            <a:r>
              <a:rPr kumimoji="0" lang="en-US" sz="1600" b="0" i="0" u="none" strike="noStrike" kern="1200" cap="none" spc="0" normalizeH="0" baseline="0" noProof="0" dirty="0">
                <a:ln>
                  <a:noFill/>
                </a:ln>
                <a:solidFill>
                  <a:srgbClr val="333333"/>
                </a:solidFill>
                <a:effectLst/>
                <a:uLnTx/>
                <a:uFillTx/>
                <a:latin typeface="inherit"/>
              </a:rPr>
              <a:t>).</a:t>
            </a:r>
          </a:p>
          <a:p>
            <a:pPr marL="182880" marR="0" lvl="0" indent="-228600" algn="l" defTabSz="4572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inherit"/>
              <a:hlinkClick r:id="rId6"/>
            </a:endParaRPr>
          </a:p>
          <a:p>
            <a:pPr marL="182880" marR="0" lvl="0" indent="-22860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hlinkClick r:id="rId6"/>
              </a:rPr>
              <a:t>https://github.com/krishnaik06/ARIMA-And-Seasonal-ARIMA/blob/master/Untitled.ipynb</a:t>
            </a:r>
            <a:endParaRPr kumimoji="0" lang="en-US" sz="1600" b="0" i="0" u="none" strike="noStrike" kern="1200" cap="none" spc="0" normalizeH="0" baseline="0" noProof="0" dirty="0">
              <a:ln>
                <a:noFill/>
              </a:ln>
              <a:solidFill>
                <a:srgbClr val="333333"/>
              </a:solidFill>
              <a:effectLst/>
              <a:uLnTx/>
              <a:uFillTx/>
              <a:latin typeface="inherit"/>
            </a:endParaRPr>
          </a:p>
          <a:p>
            <a:pPr marL="182880" marR="0" lvl="0" indent="-228600" algn="l" defTabSz="4572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inherit"/>
              </a:rPr>
              <a:t> (Naik, 2020).</a:t>
            </a:r>
          </a:p>
        </p:txBody>
      </p:sp>
    </p:spTree>
    <p:extLst>
      <p:ext uri="{BB962C8B-B14F-4D97-AF65-F5344CB8AC3E}">
        <p14:creationId xmlns:p14="http://schemas.microsoft.com/office/powerpoint/2010/main" val="3962922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468CDD-E947-4570-8A6B-427812CFE75A}"/>
              </a:ext>
            </a:extLst>
          </p:cNvPr>
          <p:cNvSpPr txBox="1"/>
          <p:nvPr/>
        </p:nvSpPr>
        <p:spPr>
          <a:xfrm>
            <a:off x="798946" y="651276"/>
            <a:ext cx="10594108" cy="4989764"/>
          </a:xfrm>
          <a:prstGeom prst="rect">
            <a:avLst/>
          </a:prstGeom>
          <a:noFill/>
        </p:spPr>
        <p:txBody>
          <a:bodyPr wrap="square">
            <a:spAutoFit/>
          </a:bodyPr>
          <a:lstStyle/>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H.</a:t>
            </a:r>
            <a:r>
              <a:rPr kumimoji="0" lang="en-US" sz="1800" b="0" i="0" u="none" strike="noStrike" kern="1200" cap="none" spc="0" normalizeH="0" baseline="0" noProof="0" dirty="0">
                <a:ln>
                  <a:noFill/>
                </a:ln>
                <a:solidFill>
                  <a:srgbClr val="333333"/>
                </a:solidFill>
                <a:effectLst/>
                <a:uLnTx/>
                <a:uFillTx/>
                <a:latin typeface="Lato"/>
                <a:ea typeface="+mn-ea"/>
                <a:cs typeface="+mn-cs"/>
              </a:rPr>
              <a:t>  Acknowledge sources, using in-text citations and references, for content that is quoted, paraphrased, or summarized.</a:t>
            </a:r>
          </a:p>
          <a:p>
            <a:pPr marL="457200" marR="0" indent="-514350">
              <a:spcBef>
                <a:spcPts val="0"/>
              </a:spcBef>
              <a:spcAft>
                <a:spcPts val="0"/>
              </a:spcAft>
            </a:pPr>
            <a:endParaRPr lang="en-US" sz="1600" dirty="0">
              <a:solidFill>
                <a:srgbClr val="333333"/>
              </a:solidFill>
              <a:effectLst/>
              <a:latin typeface="inherit"/>
              <a:ea typeface="Calibri" panose="020F0502020204030204" pitchFamily="34" charset="0"/>
              <a:cs typeface="Times New Roman" panose="02020603050405020304" pitchFamily="18" charset="0"/>
            </a:endParaRPr>
          </a:p>
          <a:p>
            <a:pPr>
              <a:lnSpc>
                <a:spcPct val="107000"/>
              </a:lnSpc>
              <a:defRPr/>
            </a:pPr>
            <a:r>
              <a:rPr lang="en-US" i="1" dirty="0">
                <a:solidFill>
                  <a:srgbClr val="C00000"/>
                </a:solidFill>
                <a:latin typeface="Lato" panose="020F0502020204030203" pitchFamily="34" charset="0"/>
                <a:ea typeface="Calibri" panose="020F0502020204030204" pitchFamily="34" charset="0"/>
                <a:cs typeface="Times New Roman" panose="02020603050405020304" pitchFamily="18" charset="0"/>
              </a:rPr>
              <a:t>If the evaluator commented that the reference list citations are presented with limited bibliographical detail. See what it means below.</a:t>
            </a:r>
            <a:endParaRPr lang="en-US" sz="2000" i="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The lack of bibliographical details means that the reference (s) even though listed did not have the minimal set of elements needed to identify that source. For a Journal article, you might need: name of the author(s), year of publication, title, journal name, volume, issue number, pagination, URL, etc.</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inherit"/>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inherit"/>
                <a:ea typeface="Calibri" panose="020F0502020204030204" pitchFamily="34" charset="0"/>
                <a:cs typeface="Times New Roman" panose="02020603050405020304" pitchFamily="18" charset="0"/>
              </a:rPr>
              <a:t>Journal Example: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Debbie, T., Timothy, K. J., &amp; Mark, F. N. (2007). IT project risks: The project management professional perspective. The Journal of Computer Information Systems, 1-5.</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inherit"/>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inherit"/>
                <a:ea typeface="Calibri" panose="020F0502020204030204" pitchFamily="34" charset="0"/>
                <a:cs typeface="Times New Roman" panose="02020603050405020304" pitchFamily="18" charset="0"/>
              </a:rPr>
              <a:t>Web Example: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Brownlee, J. (2018). Metrics to evaluate machine learning algorithms in Python. Retrieved 01/03/2022 from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2"/>
              </a:rPr>
              <a:t>https://machinelearningmastery.com/metrics-evaluate-machine-learning-algorithms-python</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1802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FE7E76-17F3-4B5E-B330-767CD7EA78AD}"/>
              </a:ext>
            </a:extLst>
          </p:cNvPr>
          <p:cNvSpPr txBox="1"/>
          <p:nvPr/>
        </p:nvSpPr>
        <p:spPr>
          <a:xfrm>
            <a:off x="597763" y="636588"/>
            <a:ext cx="10963922" cy="707886"/>
          </a:xfrm>
          <a:prstGeom prst="rect">
            <a:avLst/>
          </a:prstGeom>
          <a:solidFill>
            <a:schemeClr val="accent2">
              <a:lumMod val="20000"/>
              <a:lumOff val="80000"/>
            </a:schemeClr>
          </a:solidFill>
        </p:spPr>
        <p:txBody>
          <a:bodyPr wrap="square">
            <a:spAutoFit/>
          </a:bodyPr>
          <a:lstStyle/>
          <a:p>
            <a:pPr algn="ctr"/>
            <a:r>
              <a:rPr lang="en-US" sz="4000" b="1" i="0" dirty="0">
                <a:solidFill>
                  <a:srgbClr val="C00000"/>
                </a:solidFill>
                <a:effectLst/>
                <a:latin typeface="Inherit"/>
              </a:rPr>
              <a:t>Q &amp; A</a:t>
            </a:r>
            <a:endParaRPr lang="en-US" sz="4000" b="1" dirty="0">
              <a:solidFill>
                <a:srgbClr val="C00000"/>
              </a:solidFill>
              <a:latin typeface="Inherit"/>
            </a:endParaRPr>
          </a:p>
        </p:txBody>
      </p:sp>
      <p:sp>
        <p:nvSpPr>
          <p:cNvPr id="5" name="TextBox 4">
            <a:extLst>
              <a:ext uri="{FF2B5EF4-FFF2-40B4-BE49-F238E27FC236}">
                <a16:creationId xmlns:a16="http://schemas.microsoft.com/office/drawing/2014/main" id="{ABFB1586-02B4-46B8-9D03-3A21BF5BC126}"/>
              </a:ext>
            </a:extLst>
          </p:cNvPr>
          <p:cNvSpPr txBox="1"/>
          <p:nvPr/>
        </p:nvSpPr>
        <p:spPr>
          <a:xfrm>
            <a:off x="1038688" y="1514630"/>
            <a:ext cx="10280341" cy="3828740"/>
          </a:xfrm>
          <a:prstGeom prst="rect">
            <a:avLst/>
          </a:prstGeom>
          <a:noFill/>
        </p:spPr>
        <p:txBody>
          <a:bodyPr wrap="square">
            <a:spAutoFit/>
          </a:bodyPr>
          <a:lstStyle/>
          <a:p>
            <a:pPr marL="342900" marR="0" lvl="0" indent="-342900">
              <a:lnSpc>
                <a:spcPct val="105000"/>
              </a:lnSpc>
              <a:spcBef>
                <a:spcPts val="0"/>
              </a:spcBef>
              <a:spcAft>
                <a:spcPts val="0"/>
              </a:spcAft>
              <a:buFont typeface="+mj-lt"/>
              <a:buAutoNum type="arabicPeriod"/>
            </a:pPr>
            <a:r>
              <a:rPr lang="en-US" sz="1800" dirty="0">
                <a:effectLst/>
                <a:latin typeface="inherit"/>
                <a:ea typeface="Calibri" panose="020F0502020204030204" pitchFamily="34" charset="0"/>
              </a:rPr>
              <a:t>I have been running  the model on non-diffed data.  Is that correct? Not sure what you meant by “running model” I assumed that to mean building the model.  </a:t>
            </a:r>
            <a:r>
              <a:rPr lang="en-US" sz="1800" dirty="0">
                <a:solidFill>
                  <a:srgbClr val="0070C0"/>
                </a:solidFill>
                <a:effectLst/>
                <a:latin typeface="inherit"/>
                <a:ea typeface="Calibri" panose="020F0502020204030204" pitchFamily="34" charset="0"/>
              </a:rPr>
              <a:t>Running (building) model on non-diffed data is not correct. You want to build your model on the cleaned (diffed) dataset. That is the data set after you diffed your data for stationarity. The diffed data is the data set without Trend and Seasonality.  (Split into train and test on the original non-diffed data set). If you split the differenced data set</a:t>
            </a:r>
            <a:r>
              <a:rPr lang="en-US" dirty="0">
                <a:solidFill>
                  <a:srgbClr val="0070C0"/>
                </a:solidFill>
                <a:latin typeface="inherit"/>
                <a:ea typeface="Calibri" panose="020F0502020204030204" pitchFamily="34" charset="0"/>
              </a:rPr>
              <a:t> you </a:t>
            </a:r>
            <a:r>
              <a:rPr lang="en-US" sz="1800" dirty="0">
                <a:solidFill>
                  <a:srgbClr val="0070C0"/>
                </a:solidFill>
                <a:effectLst/>
                <a:latin typeface="inherit"/>
                <a:ea typeface="Calibri" panose="020F0502020204030204" pitchFamily="34" charset="0"/>
              </a:rPr>
              <a:t>do not have to diff again when training the model. </a:t>
            </a:r>
            <a:endParaRPr lang="en-US" sz="1600" dirty="0">
              <a:effectLst/>
              <a:latin typeface="Calibri" panose="020F0502020204030204" pitchFamily="34" charset="0"/>
              <a:ea typeface="Calibri" panose="020F0502020204030204" pitchFamily="34" charset="0"/>
            </a:endParaRPr>
          </a:p>
          <a:p>
            <a:pPr marL="0" marR="0">
              <a:lnSpc>
                <a:spcPct val="105000"/>
              </a:lnSpc>
              <a:spcBef>
                <a:spcPts val="0"/>
              </a:spcBef>
              <a:spcAft>
                <a:spcPts val="0"/>
              </a:spcAft>
            </a:pPr>
            <a:r>
              <a:rPr lang="en-US" sz="1800" dirty="0">
                <a:solidFill>
                  <a:srgbClr val="0070C0"/>
                </a:solidFill>
                <a:effectLst/>
                <a:latin typeface="inherit"/>
                <a:ea typeface="Calibri" panose="020F0502020204030204" pitchFamily="34" charset="0"/>
              </a:rPr>
              <a:t>   </a:t>
            </a:r>
            <a:endParaRPr lang="en-US" sz="1600" dirty="0">
              <a:solidFill>
                <a:srgbClr val="0070C0"/>
              </a:solidFill>
              <a:latin typeface="Calibri" panose="020F0502020204030204" pitchFamily="34" charset="0"/>
              <a:ea typeface="Calibri" panose="020F0502020204030204" pitchFamily="34" charset="0"/>
            </a:endParaRPr>
          </a:p>
          <a:p>
            <a:pPr marL="0" marR="0">
              <a:lnSpc>
                <a:spcPct val="105000"/>
              </a:lnSpc>
              <a:spcBef>
                <a:spcPts val="0"/>
              </a:spcBef>
              <a:spcAft>
                <a:spcPts val="0"/>
              </a:spcAft>
            </a:pPr>
            <a:r>
              <a:rPr lang="en-US" sz="1600" dirty="0">
                <a:effectLst/>
                <a:latin typeface="Calibri" panose="020F0502020204030204" pitchFamily="34" charset="0"/>
                <a:ea typeface="Calibri" panose="020F0502020204030204" pitchFamily="34" charset="0"/>
              </a:rPr>
              <a:t>2. </a:t>
            </a:r>
            <a:r>
              <a:rPr lang="en-US" sz="1800" dirty="0">
                <a:effectLst/>
                <a:latin typeface="inherit"/>
                <a:ea typeface="Calibri" panose="020F0502020204030204" pitchFamily="34" charset="0"/>
              </a:rPr>
              <a:t>I fit the model using the train data set.  Is this correct? </a:t>
            </a:r>
            <a:r>
              <a:rPr lang="en-US" sz="1800" dirty="0">
                <a:solidFill>
                  <a:srgbClr val="0070C0"/>
                </a:solidFill>
                <a:effectLst/>
                <a:latin typeface="inherit"/>
                <a:ea typeface="Calibri" panose="020F0502020204030204" pitchFamily="34" charset="0"/>
              </a:rPr>
              <a:t>Yes, that is correct.</a:t>
            </a:r>
            <a:endParaRPr lang="en-US" sz="1600" dirty="0">
              <a:effectLst/>
              <a:latin typeface="Calibri" panose="020F0502020204030204" pitchFamily="34" charset="0"/>
              <a:ea typeface="Calibri" panose="020F0502020204030204" pitchFamily="34" charset="0"/>
            </a:endParaRPr>
          </a:p>
          <a:p>
            <a:pPr marL="0" marR="0">
              <a:lnSpc>
                <a:spcPct val="105000"/>
              </a:lnSpc>
              <a:spcBef>
                <a:spcPts val="0"/>
              </a:spcBef>
              <a:spcAft>
                <a:spcPts val="0"/>
              </a:spcAft>
            </a:pPr>
            <a:r>
              <a:rPr lang="en-US" sz="1800" dirty="0">
                <a:solidFill>
                  <a:srgbClr val="0070C0"/>
                </a:solidFill>
                <a:effectLst/>
                <a:latin typeface="inherit"/>
                <a:ea typeface="Calibri" panose="020F0502020204030204" pitchFamily="34" charset="0"/>
              </a:rPr>
              <a:t> </a:t>
            </a:r>
            <a:endParaRPr lang="en-US" sz="1600" dirty="0">
              <a:effectLst/>
              <a:latin typeface="Calibri" panose="020F0502020204030204" pitchFamily="34" charset="0"/>
              <a:ea typeface="Calibri" panose="020F0502020204030204" pitchFamily="34" charset="0"/>
            </a:endParaRPr>
          </a:p>
          <a:p>
            <a:pPr marR="0" lvl="0">
              <a:lnSpc>
                <a:spcPct val="105000"/>
              </a:lnSpc>
              <a:spcBef>
                <a:spcPts val="0"/>
              </a:spcBef>
              <a:spcAft>
                <a:spcPts val="0"/>
              </a:spcAft>
            </a:pPr>
            <a:r>
              <a:rPr lang="en-US" sz="1800" dirty="0">
                <a:effectLst/>
                <a:latin typeface="inherit"/>
                <a:ea typeface="Calibri" panose="020F0502020204030204" pitchFamily="34" charset="0"/>
              </a:rPr>
              <a:t>3. </a:t>
            </a:r>
            <a:r>
              <a:rPr lang="en-US" dirty="0">
                <a:latin typeface="inherit"/>
                <a:ea typeface="Calibri" panose="020F0502020204030204" pitchFamily="34" charset="0"/>
              </a:rPr>
              <a:t>Do I need </a:t>
            </a:r>
            <a:r>
              <a:rPr lang="en-US" sz="1800" dirty="0">
                <a:effectLst/>
                <a:latin typeface="inherit"/>
                <a:ea typeface="Calibri" panose="020F0502020204030204" pitchFamily="34" charset="0"/>
              </a:rPr>
              <a:t>any refitting of the model for the rest of the code?  </a:t>
            </a:r>
            <a:r>
              <a:rPr lang="en-US" sz="1800" dirty="0">
                <a:solidFill>
                  <a:srgbClr val="0070C0"/>
                </a:solidFill>
                <a:effectLst/>
                <a:latin typeface="inherit"/>
                <a:ea typeface="Calibri" panose="020F0502020204030204" pitchFamily="34" charset="0"/>
              </a:rPr>
              <a:t>No further refitting is required except you evaluated your ARIMA model to be a poor fit. In that case, you will need to adjust the parameters in your autoregressive order (p) and produce a new, better-fitting model.</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098214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FD501-6533-0ECE-C322-08B0E3B227EB}"/>
              </a:ext>
            </a:extLst>
          </p:cNvPr>
          <p:cNvSpPr txBox="1"/>
          <p:nvPr/>
        </p:nvSpPr>
        <p:spPr>
          <a:xfrm>
            <a:off x="966788" y="1282002"/>
            <a:ext cx="10258424" cy="2146998"/>
          </a:xfrm>
          <a:prstGeom prst="rect">
            <a:avLst/>
          </a:prstGeom>
          <a:noFill/>
        </p:spPr>
        <p:txBody>
          <a:bodyPr wrap="square">
            <a:spAutoFit/>
          </a:bodyPr>
          <a:lstStyle/>
          <a:p>
            <a:pPr marR="0" lvl="0">
              <a:lnSpc>
                <a:spcPct val="105000"/>
              </a:lnSpc>
              <a:spcBef>
                <a:spcPts val="0"/>
              </a:spcBef>
              <a:spcAft>
                <a:spcPts val="0"/>
              </a:spcAft>
            </a:pPr>
            <a:r>
              <a:rPr lang="en-US" sz="2000" i="0" dirty="0" err="1">
                <a:solidFill>
                  <a:srgbClr val="0070C0"/>
                </a:solidFill>
                <a:latin typeface="inherit"/>
              </a:rPr>
              <a:t>IndexError</a:t>
            </a:r>
            <a:r>
              <a:rPr lang="en-US" sz="2000" i="0" dirty="0">
                <a:solidFill>
                  <a:srgbClr val="0070C0"/>
                </a:solidFill>
                <a:latin typeface="inherit"/>
              </a:rPr>
              <a:t> in Python </a:t>
            </a:r>
          </a:p>
          <a:p>
            <a:pPr marR="0" lvl="0">
              <a:lnSpc>
                <a:spcPct val="105000"/>
              </a:lnSpc>
              <a:spcBef>
                <a:spcPts val="0"/>
              </a:spcBef>
              <a:spcAft>
                <a:spcPts val="0"/>
              </a:spcAft>
            </a:pPr>
            <a:r>
              <a:rPr lang="en-US" sz="1800" b="0" i="0" dirty="0">
                <a:solidFill>
                  <a:srgbClr val="444444"/>
                </a:solidFill>
                <a:effectLst/>
                <a:latin typeface="Arial" panose="020B0604020202020204" pitchFamily="34" charset="0"/>
              </a:rPr>
              <a:t>Invalid Index Error when attempting to plot the forecast. </a:t>
            </a:r>
          </a:p>
          <a:p>
            <a:pPr marR="0" lvl="0">
              <a:lnSpc>
                <a:spcPct val="105000"/>
              </a:lnSpc>
              <a:spcBef>
                <a:spcPts val="0"/>
              </a:spcBef>
              <a:spcAft>
                <a:spcPts val="0"/>
              </a:spcAft>
            </a:pPr>
            <a:r>
              <a:rPr lang="en-US" dirty="0">
                <a:solidFill>
                  <a:srgbClr val="444444"/>
                </a:solidFill>
                <a:latin typeface="Arial" panose="020B0604020202020204" pitchFamily="34" charset="0"/>
              </a:rPr>
              <a:t>This error occurs when an attempt is made to access an item in a list at an index that is out of bounds meaning trying to access an item at an index outside this range, </a:t>
            </a:r>
          </a:p>
          <a:p>
            <a:pPr marR="0" lvl="0">
              <a:lnSpc>
                <a:spcPct val="105000"/>
              </a:lnSpc>
              <a:spcBef>
                <a:spcPts val="0"/>
              </a:spcBef>
              <a:spcAft>
                <a:spcPts val="0"/>
              </a:spcAft>
            </a:pPr>
            <a:endParaRPr lang="en-US" dirty="0">
              <a:solidFill>
                <a:srgbClr val="444444"/>
              </a:solidFill>
              <a:latin typeface="Arial" panose="020B0604020202020204" pitchFamily="34" charset="0"/>
            </a:endParaRPr>
          </a:p>
          <a:p>
            <a:pPr marR="0" lvl="0">
              <a:lnSpc>
                <a:spcPct val="105000"/>
              </a:lnSpc>
              <a:spcBef>
                <a:spcPts val="0"/>
              </a:spcBef>
              <a:spcAft>
                <a:spcPts val="0"/>
              </a:spcAft>
            </a:pPr>
            <a:r>
              <a:rPr lang="en-US" sz="1800" b="0" i="0" dirty="0">
                <a:solidFill>
                  <a:srgbClr val="444444"/>
                </a:solidFill>
                <a:effectLst/>
                <a:latin typeface="Arial" panose="020B0604020202020204" pitchFamily="34" charset="0"/>
              </a:rPr>
              <a:t>The problem usually is that the student was indexing the original data instead of the train data in the forecast or vice versa. Fix by referencing the correct dataset.</a:t>
            </a:r>
            <a:endParaRPr lang="en-US"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50FB68C7-C37A-2215-D528-E946362A7937}"/>
              </a:ext>
            </a:extLst>
          </p:cNvPr>
          <p:cNvSpPr txBox="1"/>
          <p:nvPr/>
        </p:nvSpPr>
        <p:spPr>
          <a:xfrm>
            <a:off x="2695575" y="638860"/>
            <a:ext cx="6096000" cy="461665"/>
          </a:xfrm>
          <a:prstGeom prst="rect">
            <a:avLst/>
          </a:prstGeom>
          <a:solidFill>
            <a:schemeClr val="accent6">
              <a:lumMod val="40000"/>
              <a:lumOff val="60000"/>
            </a:schemeClr>
          </a:solidFill>
        </p:spPr>
        <p:txBody>
          <a:bodyPr wrap="square">
            <a:spAutoFit/>
          </a:bodyPr>
          <a:lstStyle/>
          <a:p>
            <a:pPr algn="ctr"/>
            <a:r>
              <a:rPr lang="en-US" sz="2400" b="1" dirty="0">
                <a:solidFill>
                  <a:srgbClr val="444444"/>
                </a:solidFill>
                <a:latin typeface="Arial" panose="020B0604020202020204" pitchFamily="34" charset="0"/>
              </a:rPr>
              <a:t>Code</a:t>
            </a:r>
            <a:r>
              <a:rPr lang="en-US" sz="2400" dirty="0">
                <a:solidFill>
                  <a:srgbClr val="444444"/>
                </a:solidFill>
                <a:latin typeface="Arial" panose="020B0604020202020204" pitchFamily="34" charset="0"/>
              </a:rPr>
              <a:t> </a:t>
            </a:r>
            <a:r>
              <a:rPr lang="en-US" sz="2400" b="1" dirty="0">
                <a:solidFill>
                  <a:srgbClr val="444444"/>
                </a:solidFill>
                <a:latin typeface="Arial" panose="020B0604020202020204" pitchFamily="34" charset="0"/>
              </a:rPr>
              <a:t>Errors</a:t>
            </a:r>
            <a:endParaRPr lang="en-US" sz="2400" b="1" dirty="0"/>
          </a:p>
        </p:txBody>
      </p:sp>
    </p:spTree>
    <p:extLst>
      <p:ext uri="{BB962C8B-B14F-4D97-AF65-F5344CB8AC3E}">
        <p14:creationId xmlns:p14="http://schemas.microsoft.com/office/powerpoint/2010/main" val="96373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36CCD-D59D-C7C2-5BB1-E3B0E96BD0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563130-1798-5BD5-F089-CDC940C97F47}"/>
              </a:ext>
            </a:extLst>
          </p:cNvPr>
          <p:cNvSpPr txBox="1"/>
          <p:nvPr/>
        </p:nvSpPr>
        <p:spPr>
          <a:xfrm>
            <a:off x="837508" y="249212"/>
            <a:ext cx="10816936" cy="461665"/>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Helvetica Neue"/>
                <a:ea typeface="+mn-ea"/>
                <a:cs typeface="+mn-cs"/>
              </a:rPr>
              <a:t>Can Arima model be used on a non-stationary data?</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669B143-A586-206B-E76A-28AFB6C911F9}"/>
              </a:ext>
            </a:extLst>
          </p:cNvPr>
          <p:cNvSpPr txBox="1"/>
          <p:nvPr/>
        </p:nvSpPr>
        <p:spPr>
          <a:xfrm>
            <a:off x="837507" y="1951672"/>
            <a:ext cx="10617431"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5156"/>
                </a:solidFill>
                <a:effectLst/>
                <a:uLnTx/>
                <a:uFillTx/>
                <a:latin typeface="Google Sans"/>
                <a:ea typeface="+mn-ea"/>
                <a:cs typeface="+mn-cs"/>
              </a:rPr>
              <a:t>Yes, ARIMA can be modeled on A non-stationary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5156"/>
                </a:solidFill>
                <a:effectLst/>
                <a:uLnTx/>
                <a:uFillTx/>
                <a:latin typeface="Google Sans"/>
                <a:ea typeface="+mn-ea"/>
                <a:cs typeface="+mn-cs"/>
              </a:rPr>
              <a:t>ARIMA Models </a:t>
            </a:r>
            <a:r>
              <a:rPr kumimoji="0" lang="en-US" sz="1800" b="0" i="0" u="none" strike="noStrike" kern="1200" cap="none" spc="0" normalizeH="0" baseline="0" noProof="0" dirty="0">
                <a:ln>
                  <a:noFill/>
                </a:ln>
                <a:solidFill>
                  <a:srgbClr val="040C28"/>
                </a:solidFill>
                <a:effectLst/>
                <a:uLnTx/>
                <a:uFillTx/>
                <a:latin typeface="Google Sans"/>
                <a:ea typeface="+mn-ea"/>
                <a:cs typeface="+mn-cs"/>
              </a:rPr>
              <a:t>are widely used for non-stationary time series</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ARIMA models involve differencing the data to make it stationary and then modeling it using autoregressive and moving average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5156"/>
              </a:solidFill>
              <a:effectLst/>
              <a:uLnTx/>
              <a:uFillTx/>
              <a:latin typeface="Google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Should time series data be stationary to use ARIMA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the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-letter stands for the procedure part, which makes stationary time series out of your non-stationary one. This procedure is called "differencing". However, if you want to use ARMA(p, q) straightforward, then your time series BETTER be stationary.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156"/>
                </a:solidFill>
                <a:effectLst/>
                <a:uLnTx/>
                <a:uFillTx/>
                <a:latin typeface="Google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156"/>
                </a:solidFill>
                <a:effectLst/>
                <a:uLnTx/>
                <a:uFillTx/>
                <a:latin typeface="Google Sans"/>
                <a:ea typeface="+mn-ea"/>
                <a:cs typeface="+mn-cs"/>
              </a:rPr>
              <a:t>Non-Stationary</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 means TS statistical properties (mean, variance, trend, and autocorrelation) change over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156"/>
                </a:solidFill>
                <a:effectLst/>
                <a:uLnTx/>
                <a:uFillTx/>
                <a:latin typeface="Google Sans"/>
                <a:ea typeface="+mn-ea"/>
                <a:cs typeface="+mn-cs"/>
              </a:rPr>
              <a:t>Stationary</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 means its statistical properties do not change over time</a:t>
            </a:r>
          </a:p>
        </p:txBody>
      </p:sp>
      <p:sp>
        <p:nvSpPr>
          <p:cNvPr id="7" name="TextBox 6">
            <a:extLst>
              <a:ext uri="{FF2B5EF4-FFF2-40B4-BE49-F238E27FC236}">
                <a16:creationId xmlns:a16="http://schemas.microsoft.com/office/drawing/2014/main" id="{79AD9EA8-72E4-72A6-502B-68559F6CA945}"/>
              </a:ext>
            </a:extLst>
          </p:cNvPr>
          <p:cNvSpPr txBox="1"/>
          <p:nvPr/>
        </p:nvSpPr>
        <p:spPr>
          <a:xfrm>
            <a:off x="837507" y="772775"/>
            <a:ext cx="10717183" cy="923330"/>
          </a:xfrm>
          <a:prstGeom prst="rect">
            <a:avLst/>
          </a:prstGeom>
          <a:solidFill>
            <a:schemeClr val="accent4">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242424"/>
                </a:solidFill>
                <a:effectLst/>
                <a:uLnTx/>
                <a:uFillTx/>
                <a:latin typeface="source-serif-pro"/>
                <a:ea typeface="+mn-ea"/>
                <a:cs typeface="+mn-cs"/>
              </a:rPr>
              <a:t>“In the realm of data, forecasting non-stationary time series is like navigating a river’s ever-changing currents, where adaptability and precision are the compass and the map.”</a:t>
            </a:r>
            <a:br>
              <a:rPr kumimoji="0" lang="en-US" sz="1800" b="0" i="1" u="none" strike="noStrike" kern="1200" cap="none" spc="0" normalizeH="0" baseline="0" noProof="0" dirty="0">
                <a:ln>
                  <a:noFill/>
                </a:ln>
                <a:solidFill>
                  <a:srgbClr val="242424"/>
                </a:solidFill>
                <a:effectLst/>
                <a:uLnTx/>
                <a:uFillTx/>
                <a:latin typeface="source-serif-pro"/>
                <a:ea typeface="+mn-ea"/>
                <a:cs typeface="+mn-cs"/>
              </a:rPr>
            </a:br>
            <a:r>
              <a:rPr kumimoji="0" lang="en-US" sz="1800" b="0" i="1"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1" u="none" strike="noStrike" kern="1200" cap="none" spc="0" normalizeH="0" baseline="0" noProof="0" dirty="0" err="1">
                <a:ln>
                  <a:noFill/>
                </a:ln>
                <a:solidFill>
                  <a:srgbClr val="242424"/>
                </a:solidFill>
                <a:effectLst/>
                <a:uLnTx/>
                <a:uFillTx/>
                <a:latin typeface="source-serif-pro"/>
                <a:ea typeface="+mn-ea"/>
                <a:cs typeface="+mn-cs"/>
              </a:rPr>
              <a:t>Gomede</a:t>
            </a:r>
            <a:r>
              <a:rPr kumimoji="0" lang="en-US" sz="1800" b="0" i="1" u="none" strike="noStrike" kern="1200" cap="none" spc="0" normalizeH="0" baseline="0" noProof="0" dirty="0">
                <a:ln>
                  <a:noFill/>
                </a:ln>
                <a:solidFill>
                  <a:srgbClr val="242424"/>
                </a:solidFill>
                <a:effectLst/>
                <a:uLnTx/>
                <a:uFillTx/>
                <a:latin typeface="source-serif-pro"/>
                <a:ea typeface="+mn-ea"/>
                <a:cs typeface="+mn-cs"/>
              </a:rPr>
              <a:t>, E. (0ct 2023). Forecasting Non-Stationary Time Series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24CD80C-85EE-077D-35A3-032A077C15EA}"/>
              </a:ext>
            </a:extLst>
          </p:cNvPr>
          <p:cNvSpPr txBox="1"/>
          <p:nvPr/>
        </p:nvSpPr>
        <p:spPr>
          <a:xfrm>
            <a:off x="434338" y="5571308"/>
            <a:ext cx="11523519" cy="830997"/>
          </a:xfrm>
          <a:prstGeom prst="rect">
            <a:avLst/>
          </a:prstGeom>
          <a:solidFill>
            <a:schemeClr val="accent3">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https://medium.com/@evertongomede/forecasting-non-stationary-time-series-03b638a7cd50#:~:text=ARIMA%20Models%3A%20AutoRegressive%20Integrated%20Moving,autoregressive%20and%20moving%20average%20components.</a:t>
            </a:r>
          </a:p>
        </p:txBody>
      </p:sp>
    </p:spTree>
    <p:extLst>
      <p:ext uri="{BB962C8B-B14F-4D97-AF65-F5344CB8AC3E}">
        <p14:creationId xmlns:p14="http://schemas.microsoft.com/office/powerpoint/2010/main" val="3110474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31D61A-B8A4-469D-9E22-39DF1B198A7C}"/>
              </a:ext>
            </a:extLst>
          </p:cNvPr>
          <p:cNvSpPr txBox="1"/>
          <p:nvPr/>
        </p:nvSpPr>
        <p:spPr>
          <a:xfrm>
            <a:off x="1348509" y="2332243"/>
            <a:ext cx="9633527" cy="2308324"/>
          </a:xfrm>
          <a:prstGeom prst="rect">
            <a:avLst/>
          </a:prstGeom>
          <a:solidFill>
            <a:schemeClr val="accent2"/>
          </a:solidFill>
        </p:spPr>
        <p:txBody>
          <a:bodyPr wrap="square">
            <a:spAutoFit/>
          </a:bodyPr>
          <a:lstStyle/>
          <a:p>
            <a:pPr algn="ctr"/>
            <a:r>
              <a:rPr lang="en-US" sz="7200" b="1" dirty="0">
                <a:solidFill>
                  <a:schemeClr val="bg1"/>
                </a:solidFill>
                <a:latin typeface="inherit"/>
                <a:cs typeface="Times New Roman" panose="02020603050405020304" pitchFamily="18" charset="0"/>
              </a:rPr>
              <a:t>Task 1 </a:t>
            </a:r>
          </a:p>
          <a:p>
            <a:pPr algn="ctr"/>
            <a:r>
              <a:rPr lang="en-US" sz="7200" b="1" dirty="0">
                <a:solidFill>
                  <a:schemeClr val="bg1"/>
                </a:solidFill>
                <a:latin typeface="inherit"/>
                <a:cs typeface="Times New Roman" panose="02020603050405020304" pitchFamily="18" charset="0"/>
              </a:rPr>
              <a:t>REFERENCE SECTION</a:t>
            </a:r>
            <a:endParaRPr lang="en-US" sz="7200" b="1" dirty="0">
              <a:solidFill>
                <a:schemeClr val="bg1"/>
              </a:solidFill>
              <a:latin typeface="inherit"/>
            </a:endParaRPr>
          </a:p>
        </p:txBody>
      </p:sp>
    </p:spTree>
    <p:extLst>
      <p:ext uri="{BB962C8B-B14F-4D97-AF65-F5344CB8AC3E}">
        <p14:creationId xmlns:p14="http://schemas.microsoft.com/office/powerpoint/2010/main" val="1325756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FFCBE-80A4-4993-8B04-5FBF9CAF4658}"/>
              </a:ext>
            </a:extLst>
          </p:cNvPr>
          <p:cNvSpPr txBox="1"/>
          <p:nvPr/>
        </p:nvSpPr>
        <p:spPr>
          <a:xfrm>
            <a:off x="2887739" y="589302"/>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R</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D34682D-5DE6-4510-A315-CBE2E333AE70}"/>
              </a:ext>
            </a:extLst>
          </p:cNvPr>
          <p:cNvSpPr txBox="1"/>
          <p:nvPr/>
        </p:nvSpPr>
        <p:spPr>
          <a:xfrm>
            <a:off x="772356" y="962994"/>
            <a:ext cx="10869747" cy="5298630"/>
          </a:xfrm>
          <a:prstGeom prst="rect">
            <a:avLst/>
          </a:prstGeom>
          <a:noFill/>
        </p:spPr>
        <p:txBody>
          <a:bodyPr wrap="square">
            <a:spAutoFit/>
          </a:bodyPr>
          <a:lstStyle/>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srgbClr val="222222"/>
                </a:solidFill>
                <a:effectLst/>
                <a:uLnTx/>
                <a:uFillTx/>
                <a:ea typeface="Calibri" panose="020F0502020204030204" pitchFamily="34" charset="0"/>
                <a:cs typeface="Times New Roman" panose="02020603050405020304" pitchFamily="18" charset="0"/>
              </a:rPr>
              <a:t>Hyndman, R. J., &amp; </a:t>
            </a:r>
            <a:r>
              <a:rPr kumimoji="0" lang="en-US" b="0" i="0" u="none" strike="noStrike" kern="1200" cap="none" spc="0" normalizeH="0" baseline="0" noProof="0" dirty="0" err="1">
                <a:ln>
                  <a:noFill/>
                </a:ln>
                <a:solidFill>
                  <a:srgbClr val="222222"/>
                </a:solidFill>
                <a:effectLst/>
                <a:uLnTx/>
                <a:uFillTx/>
                <a:ea typeface="Calibri" panose="020F0502020204030204" pitchFamily="34" charset="0"/>
                <a:cs typeface="Times New Roman" panose="02020603050405020304" pitchFamily="18" charset="0"/>
              </a:rPr>
              <a:t>Athanasopoulos</a:t>
            </a:r>
            <a:r>
              <a:rPr kumimoji="0" lang="en-US" b="0" i="0" u="none" strike="noStrike" kern="1200" cap="none" spc="0" normalizeH="0" baseline="0" noProof="0" dirty="0">
                <a:ln>
                  <a:noFill/>
                </a:ln>
                <a:solidFill>
                  <a:srgbClr val="222222"/>
                </a:solidFill>
                <a:effectLst/>
                <a:uLnTx/>
                <a:uFillTx/>
                <a:ea typeface="Calibri" panose="020F0502020204030204" pitchFamily="34" charset="0"/>
                <a:cs typeface="Times New Roman" panose="02020603050405020304" pitchFamily="18" charset="0"/>
              </a:rPr>
              <a:t>, G. (2021). F</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orecasting: Principles and Practice</a:t>
            </a:r>
            <a:r>
              <a:rPr kumimoji="0" lang="en-US" b="1"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Retrieved from</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a:t>
            </a:r>
            <a:r>
              <a:rPr kumimoji="0" lang="en-US" b="0" i="0" u="sng" strike="noStrike" kern="1200" cap="none" spc="0" normalizeH="0" baseline="0" noProof="0" dirty="0">
                <a:ln>
                  <a:noFill/>
                </a:ln>
                <a:solidFill>
                  <a:srgbClr val="0563C1"/>
                </a:solidFill>
                <a:effectLst/>
                <a:uLnTx/>
                <a:uFillTx/>
                <a:ea typeface="Calibri" panose="020F0502020204030204" pitchFamily="34" charset="0"/>
                <a:cs typeface="Times New Roman" panose="02020603050405020304" pitchFamily="18" charset="0"/>
                <a:hlinkClick r:id="rId2"/>
              </a:rPr>
              <a:t>https://otexts.com/fpp2/</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or </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a:t>
            </a:r>
            <a:r>
              <a:rPr kumimoji="0" lang="en-US" b="0" i="0" u="sng" strike="noStrike" kern="1200" cap="none" spc="0" normalizeH="0" baseline="0" noProof="0" dirty="0">
                <a:ln>
                  <a:noFill/>
                </a:ln>
                <a:solidFill>
                  <a:srgbClr val="0563C1"/>
                </a:solidFill>
                <a:effectLst/>
                <a:uLnTx/>
                <a:uFillTx/>
                <a:ea typeface="Calibri" panose="020F0502020204030204" pitchFamily="34" charset="0"/>
                <a:cs typeface="Times New Roman" panose="02020603050405020304" pitchFamily="18" charset="0"/>
                <a:hlinkClick r:id="rId3"/>
              </a:rPr>
              <a:t>https://robjhyndman.com/hyndsight/fpp/</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b="1"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Arima Modelling in R</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a:t>
            </a:r>
            <a:r>
              <a:rPr kumimoji="0" lang="en-US" b="0"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hlinkClick r:id="rId4"/>
              </a:rPr>
              <a:t>https://otexts.com/fpp2/arima-r.html</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b="1"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Time Series Modeling in R</a:t>
            </a:r>
            <a:r>
              <a:rPr kumimoji="0" lang="en-US"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 </a:t>
            </a:r>
            <a:r>
              <a:rPr kumimoji="0" lang="en-US" b="0"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hlinkClick r:id="rId5"/>
              </a:rPr>
              <a:t>https://www.analyticsvidhya.com/blog/2015/12/complete-tutorial-time-series-	modeling/</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b="1"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rPr>
              <a:t>Book: Data Camp Course ARIMA Models in R</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sng"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hlinkClick r:id="rId6"/>
              </a:rPr>
              <a:t>	Time Series Analysis and it's Applicationshttps://www.stat.pitt.edu/stoffer/tsa4/tsa4.pdf</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err="1">
                <a:ln>
                  <a:noFill/>
                </a:ln>
                <a:solidFill>
                  <a:prstClr val="black"/>
                </a:solidFill>
                <a:effectLst/>
                <a:uLnTx/>
                <a:uFillTx/>
                <a:ea typeface="Calibri" panose="020F0502020204030204" pitchFamily="34" charset="0"/>
                <a:cs typeface="Times New Roman" panose="02020603050405020304" pitchFamily="18" charset="0"/>
              </a:rPr>
              <a:t>Boshnakov</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G. Halliday. J. (2022). Simulation and Prediction with Seasonal ARIMA Models. </a:t>
            </a:r>
          </a:p>
          <a:p>
            <a:pPr marR="0" lvl="0" indent="-457200" algn="l" defTabSz="457200" rtl="0" eaLnBrk="1" fontAlgn="auto" latinLnBrk="0" hangingPunct="1">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CRAN. 2022. </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hlinkClick r:id="rId7"/>
              </a:rPr>
              <a:t>https://cran.r-project.org/web/packages/sarima/sarima.pdf</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endParaRPr lang="en-US" dirty="0">
              <a:solidFill>
                <a:prstClr val="black"/>
              </a:solidFill>
              <a:ea typeface="Calibri" panose="020F0502020204030204" pitchFamily="34" charset="0"/>
              <a:cs typeface="Times New Roman" panose="02020603050405020304" pitchFamily="18" charset="0"/>
            </a:endParaRPr>
          </a:p>
          <a:p>
            <a:pPr indent="-457200" defTabSz="457200">
              <a:defRPr/>
            </a:pPr>
            <a:r>
              <a:rPr kumimoji="0" lang="en-US" b="0" i="0" u="none" strike="noStrike" kern="1200" cap="none" spc="0" normalizeH="0" baseline="0" noProof="0" dirty="0" err="1">
                <a:ln>
                  <a:noFill/>
                </a:ln>
                <a:solidFill>
                  <a:prstClr val="black"/>
                </a:solidFill>
                <a:effectLst/>
                <a:uLnTx/>
                <a:uFillTx/>
                <a:ea typeface="Calibri" panose="020F0502020204030204" pitchFamily="34" charset="0"/>
                <a:cs typeface="Times New Roman" panose="02020603050405020304" pitchFamily="18" charset="0"/>
              </a:rPr>
              <a:t>Rajbhoj</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A. (Apr 26, 2019). ARIMA simplified. Retrieved 11/7/2022 from </a:t>
            </a:r>
            <a:r>
              <a:rPr lang="en-US" sz="1800" u="sng" dirty="0">
                <a:solidFill>
                  <a:srgbClr val="0563C1"/>
                </a:solidFill>
                <a:effectLst/>
                <a:ea typeface="Calibri" panose="020F0502020204030204" pitchFamily="34" charset="0"/>
                <a:hlinkClick r:id="rId8"/>
              </a:rPr>
              <a:t>https://towardsdatascience.com/arima-simplified-b63315f27cbc</a:t>
            </a:r>
            <a:endParaRPr lang="en-US" sz="1800" u="sng" dirty="0">
              <a:solidFill>
                <a:srgbClr val="0563C1"/>
              </a:solidFill>
              <a:effectLst/>
              <a:ea typeface="Calibri" panose="020F0502020204030204" pitchFamily="34" charset="0"/>
            </a:endParaRPr>
          </a:p>
          <a:p>
            <a:pPr indent="-457200" defTabSz="457200">
              <a:defRPr/>
            </a:pPr>
            <a:endParaRPr lang="en-US" u="sng" dirty="0">
              <a:solidFill>
                <a:srgbClr val="0563C1"/>
              </a:solidFill>
              <a:ea typeface="Calibri" panose="020F0502020204030204" pitchFamily="34" charset="0"/>
            </a:endParaRPr>
          </a:p>
          <a:p>
            <a:pPr indent="-457200" defTabSz="457200">
              <a:defRPr/>
            </a:pPr>
            <a:r>
              <a:rPr kumimoji="0" lang="en-US" sz="1800" b="0" i="0" u="none" strike="noStrike" kern="1200" cap="none" spc="0" normalizeH="0" baseline="0" noProof="0" dirty="0">
                <a:ln>
                  <a:noFill/>
                </a:ln>
                <a:solidFill>
                  <a:prstClr val="black"/>
                </a:solidFill>
                <a:effectLst/>
                <a:uLnTx/>
                <a:uFillTx/>
                <a:latin typeface="inherit"/>
                <a:ea typeface="+mn-ea"/>
                <a:cs typeface="+mn-cs"/>
              </a:rPr>
              <a:t>R Code for Two Examples in Lesson 1 &amp; 2: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9"/>
              </a:rPr>
              <a:t>https://online.stat.psu.edu/stat510/lesson/1/1.3</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4551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FFCBE-80A4-4993-8B04-5FBF9CAF4658}"/>
              </a:ext>
            </a:extLst>
          </p:cNvPr>
          <p:cNvSpPr txBox="1"/>
          <p:nvPr/>
        </p:nvSpPr>
        <p:spPr>
          <a:xfrm>
            <a:off x="2934873" y="432409"/>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R</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D34682D-5DE6-4510-A315-CBE2E333AE70}"/>
              </a:ext>
            </a:extLst>
          </p:cNvPr>
          <p:cNvSpPr txBox="1"/>
          <p:nvPr/>
        </p:nvSpPr>
        <p:spPr>
          <a:xfrm>
            <a:off x="927971" y="806101"/>
            <a:ext cx="10679836" cy="5425524"/>
          </a:xfrm>
          <a:prstGeom prst="rect">
            <a:avLst/>
          </a:prstGeom>
          <a:noFill/>
        </p:spPr>
        <p:txBody>
          <a:bodyPr wrap="square">
            <a:spAutoFit/>
          </a:bodyPr>
          <a:lstStyle/>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Spec.ar function in R</a:t>
            </a:r>
            <a:r>
              <a:rPr kumimoji="0" lang="en-US" sz="1600" b="0"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can be used to Estimate Spectral Density of a Time Series from AR Fit. The following links may provide some insights.</a:t>
            </a: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2"/>
              </a:rPr>
              <a:t>https://stat.ethz.ch/R-manual/R-devel/library/stats/html/spec.ar.html</a:t>
            </a:r>
            <a:endPar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3"/>
              </a:rPr>
              <a:t>https://www.rdocumentation.org/packages/stats/versions/3.6.2/topics/spec.ar</a:t>
            </a:r>
            <a:endParaRPr kumimoji="0" lang="en-US" sz="16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lang="en-US" sz="1600" dirty="0"/>
              <a:t>CRAN. 2022. https://cran.r-project.org/web/packages/sarima/sarima.pdf CFI. Autocorrelation. Corporate Finance Institute. Accessed June 2022. https://corporatefinanceinstitute.com/resources/knowledge/other/autocorrelation</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lang="en-US" sz="16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Overview of Time Series Characteristics: </a:t>
            </a:r>
            <a:r>
              <a:rPr kumimoji="0" lang="en-US" sz="16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rPr>
              <a:t>https://online.stat.psu.edu/stat510/lesson/1/1.1</a:t>
            </a:r>
            <a:r>
              <a:rPr kumimoji="0" lang="en-US" sz="1600" b="0" i="0" u="none"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Decomposition Models in R</a:t>
            </a:r>
            <a:r>
              <a:rPr kumimoji="0" lang="en-US" sz="1400" b="0" i="0" u="none" strike="noStrike" kern="1200" cap="none" spc="0" normalizeH="0" baseline="0" noProof="0" dirty="0">
                <a:ln>
                  <a:noFill/>
                </a:ln>
                <a:solidFill>
                  <a:srgbClr val="A8BF4D"/>
                </a:solidFill>
                <a:effectLst/>
                <a:uLnTx/>
                <a:uFillTx/>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 https://online.stat.psu.edu/stat510/lesson/5/5.1</a:t>
            </a:r>
            <a:endPar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NIST. Stationarity. National Institute of Standards and Technology. Accessed June 2022</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https://www.itl.nist.gov/div898/handbook/pmc/section4/pmc442.htm#:~:text=A%20com</a:t>
            </a: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mon%20assumption%20in%20many,do%20not%20change%20over%20time</a:t>
            </a:r>
          </a:p>
          <a:p>
            <a:pPr marR="0" lvl="0" indent="-457200" algn="l" defTabSz="457200" rtl="0" eaLnBrk="1" fontAlgn="auto" latinLnBrk="0" hangingPunct="1">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4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Free eBook - Data Camp course Forecasting Using R: </a:t>
            </a:r>
            <a:r>
              <a:rPr kumimoji="0" lang="en-US" sz="1400" b="0"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hlinkClick r:id="rId6"/>
              </a:rPr>
              <a:t>https://robjhyndman.com/hyndsight/fpp</a:t>
            </a:r>
            <a:endParaRPr kumimoji="0" lang="en-US" sz="14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4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sz="14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Rob J Hyndman Book Link of TM in R: </a:t>
            </a:r>
            <a:r>
              <a:rPr kumimoji="0" lang="en-US" sz="14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7"/>
              </a:rPr>
              <a:t>https://robjhyndman.com/hyndsight/fpp/</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2101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E41BF2-50D4-4F05-91B7-1D1B3A4DF569}"/>
              </a:ext>
            </a:extLst>
          </p:cNvPr>
          <p:cNvSpPr txBox="1"/>
          <p:nvPr/>
        </p:nvSpPr>
        <p:spPr>
          <a:xfrm>
            <a:off x="727969" y="1045917"/>
            <a:ext cx="10912783" cy="4194995"/>
          </a:xfrm>
          <a:prstGeom prst="rect">
            <a:avLst/>
          </a:prstGeom>
          <a:noFill/>
        </p:spPr>
        <p:txBody>
          <a:bodyPr wrap="square">
            <a:spAutoFit/>
          </a:bodyPr>
          <a:lstStyle/>
          <a:p>
            <a:pPr marR="0" lvl="0" indent="-457200" algn="l" defTabSz="457200" rtl="0" eaLnBrk="1" fontAlgn="auto" latinLnBrk="0" hangingPunct="1">
              <a:buClrTx/>
              <a:buSzTx/>
              <a:buFontTx/>
              <a:buNone/>
              <a:tabLst/>
              <a:defRPr/>
            </a:pPr>
            <a:r>
              <a:rPr kumimoji="0" lang="en-US" sz="1600" b="0"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Arima Modelling in R</a:t>
            </a:r>
            <a:r>
              <a:rPr kumimoji="0" lang="en-US" sz="16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 </a:t>
            </a:r>
            <a:r>
              <a:rPr kumimoji="0" lang="en-US" sz="1600" b="0"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hlinkClick r:id="rId2"/>
              </a:rPr>
              <a:t>https://otexts.com/fpp2/arima-r.html</a:t>
            </a:r>
            <a:endPar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kumimoji="0" lang="en-US" sz="1600" b="1"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Time Series Modeling in R</a:t>
            </a:r>
            <a:r>
              <a:rPr kumimoji="0" lang="en-US" sz="16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 </a:t>
            </a:r>
            <a:r>
              <a:rPr kumimoji="0" lang="en-US" sz="1600" b="0" i="0" u="sng"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hlinkClick r:id="rId3"/>
              </a:rPr>
              <a:t>https://www.analyticsvidhya.com/blog/2015/12/complete-tutorial-time-series-modeling/</a:t>
            </a: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endParaRPr lang="en-US" sz="1600" dirty="0">
              <a:solidFill>
                <a:prstClr val="black"/>
              </a:solidFill>
              <a:latin typeface="inherit"/>
              <a:ea typeface="Calibri" panose="020F0502020204030204" pitchFamily="34" charset="0"/>
              <a:cs typeface="Times New Roman" panose="02020603050405020304" pitchFamily="18" charset="0"/>
            </a:endParaRPr>
          </a:p>
          <a:p>
            <a:pPr indent="-457200"/>
            <a:r>
              <a:rPr lang="en-US" sz="1600" dirty="0">
                <a:effectLst/>
                <a:latin typeface="inherit"/>
                <a:ea typeface="Calibri" panose="020F0502020204030204" pitchFamily="34" charset="0"/>
                <a:cs typeface="Times New Roman" panose="02020603050405020304" pitchFamily="18" charset="0"/>
              </a:rPr>
              <a:t>S&amp;S (Feb. 2019) Introduction to AR, MA, and ARMA Models. </a:t>
            </a:r>
            <a:r>
              <a:rPr lang="en-US" sz="1600" b="1" u="sng" dirty="0">
                <a:solidFill>
                  <a:srgbClr val="0563C1"/>
                </a:solidFill>
                <a:effectLst/>
                <a:latin typeface="inherit"/>
                <a:ea typeface="Calibri" panose="020F0502020204030204" pitchFamily="34" charset="0"/>
                <a:cs typeface="Times New Roman" panose="02020603050405020304" pitchFamily="18" charset="0"/>
                <a:hlinkClick r:id="rId4"/>
              </a:rPr>
              <a:t>https://maryclare.github.io/atsa/content/notes/notes_3.pdf</a:t>
            </a:r>
            <a:endParaRPr lang="en-US" sz="1600" dirty="0">
              <a:effectLst/>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endParaRPr lang="en-US" sz="1600" dirty="0">
              <a:solidFill>
                <a:prstClr val="black"/>
              </a:solidFill>
              <a:latin typeface="inherit"/>
              <a:ea typeface="Calibri" panose="020F0502020204030204" pitchFamily="34" charset="0"/>
              <a:cs typeface="Times New Roman" panose="02020603050405020304" pitchFamily="18" charset="0"/>
            </a:endParaRPr>
          </a:p>
          <a:p>
            <a:pPr indent="-457200">
              <a:defRPr/>
            </a:pPr>
            <a:r>
              <a:rPr lang="en-US" sz="1600" b="1" dirty="0" err="1">
                <a:solidFill>
                  <a:srgbClr val="242424"/>
                </a:solidFill>
                <a:effectLst/>
                <a:latin typeface="inherit"/>
                <a:ea typeface="Times New Roman" panose="02020603050405020304" pitchFamily="18" charset="0"/>
              </a:rPr>
              <a:t>PennState</a:t>
            </a:r>
            <a:r>
              <a:rPr lang="en-US" sz="1600" b="1" dirty="0">
                <a:solidFill>
                  <a:srgbClr val="242424"/>
                </a:solidFill>
                <a:effectLst/>
                <a:latin typeface="inherit"/>
                <a:ea typeface="Times New Roman" panose="02020603050405020304" pitchFamily="18" charset="0"/>
              </a:rPr>
              <a:t>. (</a:t>
            </a:r>
            <a:r>
              <a:rPr lang="en-US" sz="1600" b="1" dirty="0" err="1">
                <a:solidFill>
                  <a:srgbClr val="242424"/>
                </a:solidFill>
                <a:effectLst/>
                <a:latin typeface="inherit"/>
                <a:ea typeface="Times New Roman" panose="02020603050405020304" pitchFamily="18" charset="0"/>
              </a:rPr>
              <a:t>n.d</a:t>
            </a:r>
            <a:r>
              <a:rPr lang="en-US" sz="1600" b="1" dirty="0">
                <a:solidFill>
                  <a:srgbClr val="242424"/>
                </a:solidFill>
                <a:effectLst/>
                <a:latin typeface="inherit"/>
                <a:ea typeface="Times New Roman" panose="02020603050405020304" pitchFamily="18" charset="0"/>
              </a:rPr>
              <a:t>). </a:t>
            </a:r>
            <a:r>
              <a:rPr lang="en-US" sz="1600" b="1" i="1" dirty="0">
                <a:solidFill>
                  <a:srgbClr val="242424"/>
                </a:solidFill>
                <a:effectLst/>
                <a:latin typeface="inherit"/>
                <a:ea typeface="Times New Roman" panose="02020603050405020304" pitchFamily="18" charset="0"/>
              </a:rPr>
              <a:t>Estimating the spectral density. </a:t>
            </a:r>
            <a:r>
              <a:rPr lang="en-US" sz="1600" b="1" u="sng" dirty="0">
                <a:solidFill>
                  <a:srgbClr val="242424"/>
                </a:solidFill>
                <a:effectLst/>
                <a:latin typeface="inherit"/>
                <a:ea typeface="Times New Roman" panose="02020603050405020304" pitchFamily="18" charset="0"/>
                <a:hlinkClick r:id="rId5"/>
              </a:rPr>
              <a:t>https://online.stat.psu.edu/stat510/lesson/12/12.1</a:t>
            </a:r>
            <a:endParaRPr lang="en-US" sz="1600" dirty="0">
              <a:effectLst/>
              <a:latin typeface="inherit"/>
              <a:ea typeface="Calibri" panose="020F0502020204030204" pitchFamily="34" charset="0"/>
              <a:cs typeface="Times New Roman" panose="02020603050405020304" pitchFamily="18" charset="0"/>
            </a:endParaRPr>
          </a:p>
          <a:p>
            <a:pPr marR="0" lvl="0" indent="-457200" algn="l" defTabSz="457200" rtl="0" eaLnBrk="1" fontAlgn="auto" latinLnBrk="0" hangingPunct="1">
              <a:buClrTx/>
              <a:buSzTx/>
              <a:buFontTx/>
              <a:buNone/>
              <a:tabLst/>
              <a:defRPr/>
            </a:pP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R="0" lvl="0" indent="-457200" algn="l" defTabSz="457200" rtl="0" eaLnBrk="1" fontAlgn="auto" latinLnBrk="0" hangingPunct="1">
              <a:buClrTx/>
              <a:buSzTx/>
              <a:buFontTx/>
              <a:buNone/>
              <a:tabLst/>
              <a:defRPr/>
            </a:pPr>
            <a:r>
              <a:rPr lang="en-US" sz="1600" u="sng" dirty="0">
                <a:solidFill>
                  <a:srgbClr val="0000FF"/>
                </a:solidFill>
                <a:effectLst/>
                <a:latin typeface="inherit"/>
                <a:ea typeface="Times New Roman" panose="02020603050405020304" pitchFamily="18" charset="0"/>
                <a:hlinkClick r:id="rId6"/>
              </a:rPr>
              <a:t>https://cran.r-project.org/web/packages/textclean/index.html</a:t>
            </a:r>
            <a:endParaRPr lang="en-US" sz="1600" dirty="0">
              <a:solidFill>
                <a:prstClr val="black"/>
              </a:solidFill>
              <a:latin typeface="inherit"/>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Identifying the orders of AR or MA terms:</a:t>
            </a:r>
          </a:p>
          <a:p>
            <a:pPr marL="0" marR="0">
              <a:spcBef>
                <a:spcPts val="0"/>
              </a:spcBef>
              <a:spcAft>
                <a:spcPts val="0"/>
              </a:spcAft>
            </a:pPr>
            <a:r>
              <a:rPr lang="en-US" sz="1800" u="sng" dirty="0">
                <a:solidFill>
                  <a:srgbClr val="0563C1"/>
                </a:solidFill>
                <a:effectLst/>
                <a:latin typeface="Times New Roman" panose="02020603050405020304" pitchFamily="18" charset="0"/>
                <a:ea typeface="Times New Roman" panose="02020603050405020304" pitchFamily="18" charset="0"/>
                <a:cs typeface="Calibri" panose="020F0502020204030204" pitchFamily="34" charset="0"/>
                <a:hlinkClick r:id="rId7"/>
              </a:rPr>
              <a:t>https://people.duke.edu/~rnau/411arim3.htm</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Identifying ARIMA model using the differenced time-series data </a:t>
            </a:r>
            <a:r>
              <a:rPr lang="en-US" sz="1800" u="sng" dirty="0">
                <a:solidFill>
                  <a:srgbClr val="0563C1"/>
                </a:solidFill>
                <a:effectLst/>
                <a:latin typeface="Times New Roman" panose="02020603050405020304" pitchFamily="18" charset="0"/>
                <a:ea typeface="Times New Roman" panose="02020603050405020304" pitchFamily="18" charset="0"/>
                <a:cs typeface="Calibri" panose="020F0502020204030204" pitchFamily="34" charset="0"/>
                <a:hlinkClick r:id="rId8"/>
              </a:rPr>
              <a:t>https://people.duke.edu/~rnau/411arim2.htm</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p>
            <a:pPr marL="457200" marR="0" lvl="0" indent="-457200" algn="l" defTabSz="457200" rtl="0" eaLnBrk="1" fontAlgn="auto" latinLnBrk="0" hangingPunct="1">
              <a:lnSpc>
                <a:spcPct val="107000"/>
              </a:lnSpc>
              <a:spcBef>
                <a:spcPts val="0"/>
              </a:spcBef>
              <a:spcAft>
                <a:spcPts val="0"/>
              </a:spcAft>
              <a:buClrTx/>
              <a:buSzTx/>
              <a:buFontTx/>
              <a:buNone/>
              <a:tabLst/>
              <a:defRPr/>
            </a:pP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Calibri" panose="020F0502020204030204" pitchFamily="34" charset="0"/>
              </a:rPr>
              <a:t>Brownlee, J. (2016, Dec. 21). How to Use and Remove Trend Information from Time Series Data in Python. </a:t>
            </a:r>
            <a:r>
              <a:rPr kumimoji="0" lang="en-US" sz="1600" b="0" i="0" u="none" strike="noStrike" kern="1200" cap="none" spc="0" normalizeH="0" baseline="0" noProof="0">
                <a:ln>
                  <a:noFill/>
                </a:ln>
                <a:solidFill>
                  <a:prstClr val="black"/>
                </a:solidFill>
                <a:effectLst/>
                <a:uLnTx/>
                <a:uFillTx/>
                <a:latin typeface="Inherit"/>
                <a:ea typeface="Calibri" panose="020F0502020204030204" pitchFamily="34" charset="0"/>
                <a:cs typeface="Calibri" panose="020F0502020204030204" pitchFamily="34" charset="0"/>
              </a:rPr>
              <a:t>Machine</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E8ECD8-BB3B-460A-8E82-6C2EA474A9BE}"/>
              </a:ext>
            </a:extLst>
          </p:cNvPr>
          <p:cNvSpPr txBox="1"/>
          <p:nvPr/>
        </p:nvSpPr>
        <p:spPr>
          <a:xfrm>
            <a:off x="2887739" y="589302"/>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R  Cont’d</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0073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646536-2C42-4D46-A527-4B69E6D48FED}"/>
              </a:ext>
            </a:extLst>
          </p:cNvPr>
          <p:cNvSpPr txBox="1"/>
          <p:nvPr/>
        </p:nvSpPr>
        <p:spPr>
          <a:xfrm>
            <a:off x="2811539" y="283598"/>
            <a:ext cx="6116714" cy="404983"/>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Python</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861AAA1-0EBE-44DE-89EA-327DF9EBE9C6}"/>
              </a:ext>
            </a:extLst>
          </p:cNvPr>
          <p:cNvSpPr txBox="1"/>
          <p:nvPr/>
        </p:nvSpPr>
        <p:spPr>
          <a:xfrm>
            <a:off x="457199" y="962994"/>
            <a:ext cx="11344275" cy="5315045"/>
          </a:xfrm>
          <a:prstGeom prst="rect">
            <a:avLst/>
          </a:prstGeom>
          <a:noFill/>
        </p:spPr>
        <p:txBody>
          <a:bodyPr wrap="square">
            <a:spAutoFit/>
          </a:bodyPr>
          <a:lstStyle/>
          <a:p>
            <a:pPr>
              <a:lnSpc>
                <a:spcPct val="107000"/>
              </a:lnSpc>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Calibri" panose="020F0502020204030204" pitchFamily="34" charset="0"/>
              </a:rPr>
              <a:t>Learning Mastery.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Calibri" panose="020F0502020204030204" pitchFamily="34" charset="0"/>
                <a:hlinkClick r:id="rId2"/>
              </a:rPr>
              <a:t>https://machinelearningmastery.com/time-series-trends-in-python/#:~:text=A%20time%20series%20with%20a%20trend%20is%20called,the%20dataset%20is%20said%20to%20be%20trend%20stationary</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a:lnSpc>
                <a:spcPct val="107000"/>
              </a:lnSpc>
            </a:pPr>
            <a:r>
              <a:rPr lang="en-US" sz="1800" u="sng" dirty="0">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  </a:t>
            </a:r>
          </a:p>
          <a:p>
            <a:pPr>
              <a:lnSpc>
                <a:spcPct val="107000"/>
              </a:lnSpc>
            </a:pPr>
            <a:r>
              <a:rPr lang="en-US" sz="1800" u="sng" dirty="0">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a:t>
            </a:r>
            <a:r>
              <a:rPr lang="en-US" sz="1800" u="sng" dirty="0" err="1">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Datacamp</a:t>
            </a:r>
            <a:r>
              <a:rPr lang="en-US" sz="1800" u="sng" dirty="0">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1800" u="sng" dirty="0" err="1">
                <a:solidFill>
                  <a:srgbClr val="A8BF4D"/>
                </a:solidFill>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n.d</a:t>
            </a:r>
            <a:r>
              <a:rPr lang="en-US" sz="1800" u="sng" dirty="0">
                <a:effectLst/>
                <a:latin typeface="Calibri" panose="020F0502020204030204"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 https://app.datacamp.com/learn/courses/time-series-analysis-in-python</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endParaRPr lang="en-US" sz="1600" i="1" dirty="0">
              <a:solidFill>
                <a:srgbClr val="0070C0"/>
              </a:solidFill>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i="1" dirty="0">
                <a:solidFill>
                  <a:srgbClr val="0070C0"/>
                </a:solidFill>
                <a:latin typeface="inherit"/>
                <a:ea typeface="Calibri" panose="020F0502020204030204" pitchFamily="34" charset="0"/>
                <a:cs typeface="Times New Roman" panose="02020603050405020304" pitchFamily="18" charset="0"/>
              </a:rPr>
              <a:t>The above is an official </a:t>
            </a:r>
            <a:r>
              <a:rPr lang="en-US" sz="1600" i="1" dirty="0" err="1">
                <a:solidFill>
                  <a:srgbClr val="0070C0"/>
                </a:solidFill>
                <a:latin typeface="inherit"/>
                <a:ea typeface="Calibri" panose="020F0502020204030204" pitchFamily="34" charset="0"/>
                <a:cs typeface="Times New Roman" panose="02020603050405020304" pitchFamily="18" charset="0"/>
              </a:rPr>
              <a:t>Datacamp</a:t>
            </a:r>
            <a:r>
              <a:rPr lang="en-US" sz="1600" i="1" dirty="0">
                <a:solidFill>
                  <a:srgbClr val="0070C0"/>
                </a:solidFill>
                <a:latin typeface="inherit"/>
                <a:ea typeface="Calibri" panose="020F0502020204030204" pitchFamily="34" charset="0"/>
                <a:cs typeface="Times New Roman" panose="02020603050405020304" pitchFamily="18" charset="0"/>
              </a:rPr>
              <a:t> Resource, will be added to custom track soon. In the meantime, students should be able to access the course via their login account. Send only this resource to students.</a:t>
            </a:r>
          </a:p>
          <a:p>
            <a:pPr marL="0" marR="0">
              <a:lnSpc>
                <a:spcPct val="107000"/>
              </a:lnSpc>
              <a:spcBef>
                <a:spcPts val="0"/>
              </a:spcBef>
              <a:spcAft>
                <a:spcPts val="0"/>
              </a:spcAft>
            </a:pPr>
            <a:endParaRPr lang="en-US" sz="1800" dirty="0">
              <a:effectLst/>
              <a:latin typeface="inherit"/>
              <a:ea typeface="Calibri" panose="020F0502020204030204" pitchFamily="34" charset="0"/>
              <a:cs typeface="Times New Roman" panose="02020603050405020304" pitchFamily="18" charset="0"/>
            </a:endParaRPr>
          </a:p>
          <a:p>
            <a:pPr>
              <a:lnSpc>
                <a:spcPct val="107000"/>
              </a:lnSpc>
            </a:pPr>
            <a:r>
              <a:rPr lang="en-US" sz="1800" b="0" dirty="0" err="1">
                <a:solidFill>
                  <a:srgbClr val="242424"/>
                </a:solidFill>
                <a:effectLst/>
                <a:latin typeface="Segoe UI" panose="020B0502040204020203" pitchFamily="34" charset="0"/>
                <a:ea typeface="Times New Roman" panose="02020603050405020304" pitchFamily="18" charset="0"/>
              </a:rPr>
              <a:t>Datacamp</a:t>
            </a:r>
            <a:r>
              <a:rPr lang="en-US" sz="1800" b="0" dirty="0">
                <a:solidFill>
                  <a:srgbClr val="242424"/>
                </a:solidFill>
                <a:effectLst/>
                <a:latin typeface="Segoe UI" panose="020B0502040204020203" pitchFamily="34" charset="0"/>
                <a:ea typeface="Times New Roman" panose="02020603050405020304" pitchFamily="18" charset="0"/>
              </a:rPr>
              <a:t>. (</a:t>
            </a:r>
            <a:r>
              <a:rPr lang="en-US" sz="1800" b="0" dirty="0" err="1">
                <a:solidFill>
                  <a:srgbClr val="242424"/>
                </a:solidFill>
                <a:effectLst/>
                <a:latin typeface="Segoe UI" panose="020B0502040204020203" pitchFamily="34" charset="0"/>
                <a:ea typeface="Times New Roman" panose="02020603050405020304" pitchFamily="18" charset="0"/>
              </a:rPr>
              <a:t>n.d</a:t>
            </a:r>
            <a:r>
              <a:rPr lang="en-US" sz="1800" b="0" dirty="0">
                <a:solidFill>
                  <a:srgbClr val="242424"/>
                </a:solidFill>
                <a:effectLst/>
                <a:latin typeface="Segoe UI" panose="020B0502040204020203" pitchFamily="34" charset="0"/>
                <a:ea typeface="Times New Roman" panose="02020603050405020304" pitchFamily="18" charset="0"/>
              </a:rPr>
              <a:t>). </a:t>
            </a:r>
            <a:r>
              <a:rPr lang="en-US" sz="1800" b="0" i="1" dirty="0">
                <a:solidFill>
                  <a:srgbClr val="242424"/>
                </a:solidFill>
                <a:effectLst/>
                <a:latin typeface="Segoe UI" panose="020B0502040204020203" pitchFamily="34" charset="0"/>
                <a:ea typeface="Times New Roman" panose="02020603050405020304" pitchFamily="18" charset="0"/>
              </a:rPr>
              <a:t>ARIMA models in python. </a:t>
            </a:r>
            <a:r>
              <a:rPr lang="en-US" sz="1800" b="0" u="sng" dirty="0">
                <a:solidFill>
                  <a:srgbClr val="242424"/>
                </a:solidFill>
                <a:effectLst/>
                <a:latin typeface="Segoe UI" panose="020B0502040204020203" pitchFamily="34" charset="0"/>
                <a:ea typeface="Times New Roman" panose="02020603050405020304" pitchFamily="18" charset="0"/>
                <a:hlinkClick r:id="rId4"/>
              </a:rPr>
              <a:t>https://campus.datacamp.com/courses/arima-models-in-python</a:t>
            </a:r>
            <a:r>
              <a:rPr lang="en-US" sz="1800" b="0" dirty="0">
                <a:solidFill>
                  <a:srgbClr val="242424"/>
                </a:solidFill>
                <a:effectLst/>
                <a:latin typeface="Segoe UI" panose="020B0502040204020203" pitchFamily="34" charset="0"/>
                <a:ea typeface="Times New Roman" panose="02020603050405020304" pitchFamily="18" charset="0"/>
              </a:rPr>
              <a:t>     </a:t>
            </a:r>
            <a:endParaRPr lang="en-US" sz="1800" b="1"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a:t>
            </a:r>
            <a:r>
              <a:rPr lang="en-US" sz="1800" dirty="0" err="1">
                <a:effectLst/>
                <a:latin typeface="inherit"/>
                <a:ea typeface="Calibri" panose="020F0502020204030204" pitchFamily="34" charset="0"/>
                <a:cs typeface="Times New Roman" panose="02020603050405020304" pitchFamily="18" charset="0"/>
              </a:rPr>
              <a:t>Datacamp</a:t>
            </a:r>
            <a:r>
              <a:rPr lang="en-US" sz="1800" dirty="0">
                <a:effectLst/>
                <a:latin typeface="inherit"/>
                <a:ea typeface="Calibri" panose="020F0502020204030204" pitchFamily="34" charset="0"/>
                <a:cs typeface="Times New Roman" panose="02020603050405020304" pitchFamily="18" charset="0"/>
              </a:rPr>
              <a:t>, </a:t>
            </a:r>
            <a:r>
              <a:rPr lang="en-US" sz="1800" dirty="0" err="1">
                <a:effectLst/>
                <a:latin typeface="inherit"/>
                <a:ea typeface="Calibri" panose="020F0502020204030204" pitchFamily="34" charset="0"/>
                <a:cs typeface="Times New Roman" panose="02020603050405020304" pitchFamily="18" charset="0"/>
              </a:rPr>
              <a:t>n.d</a:t>
            </a:r>
            <a:r>
              <a:rPr lang="en-US" sz="1800" dirty="0">
                <a:effectLst/>
                <a:latin typeface="inherit"/>
                <a:ea typeface="Calibri" panose="020F0502020204030204" pitchFamily="34" charset="0"/>
                <a:cs typeface="Times New Roman" panose="02020603050405020304" pitchFamily="18" charset="0"/>
              </a:rPr>
              <a:t>). https://campus.datacamp.com/courses/arima-models-in-python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dirty="0" err="1">
                <a:latin typeface="inherit"/>
                <a:ea typeface="Calibri" panose="020F0502020204030204" pitchFamily="34" charset="0"/>
                <a:cs typeface="Times New Roman" panose="02020603050405020304" pitchFamily="18" charset="0"/>
              </a:rPr>
              <a:t>Aronso</a:t>
            </a:r>
            <a:r>
              <a:rPr lang="en-US" dirty="0">
                <a:latin typeface="inherit"/>
                <a:ea typeface="Calibri" panose="020F0502020204030204" pitchFamily="34" charset="0"/>
                <a:cs typeface="Times New Roman" panose="02020603050405020304" pitchFamily="18" charset="0"/>
              </a:rPr>
              <a:t>, L. (Nov. 2, 2019). ARIMA Modeling and Train/Test Split. Retrieved from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https://laurenliz22.github.io/arima_modeling_and_train_test_split</a:t>
            </a:r>
          </a:p>
          <a:p>
            <a:pPr marL="0" marR="0">
              <a:lnSpc>
                <a:spcPct val="107000"/>
              </a:lnSpc>
              <a:spcBef>
                <a:spcPts val="0"/>
              </a:spcBef>
              <a:spcAft>
                <a:spcPts val="0"/>
              </a:spcAft>
            </a:pPr>
            <a:endParaRPr lang="en-US" sz="1800"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ARIMA: </a:t>
            </a:r>
            <a:r>
              <a:rPr lang="en-US" sz="1800" u="sng" dirty="0">
                <a:solidFill>
                  <a:srgbClr val="0000FF"/>
                </a:solidFill>
                <a:effectLst/>
                <a:latin typeface="Calibri" panose="020F0502020204030204" pitchFamily="34" charset="0"/>
                <a:ea typeface="Calibri" panose="020F0502020204030204" pitchFamily="34" charset="0"/>
                <a:hlinkClick r:id="rId5"/>
              </a:rPr>
              <a:t>https://analyticsindiamag.com/quick-way-to-find-p-d-and-q-values-for-arima/</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endParaRPr lang="en-US" sz="1800"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6291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E3658A-EAE5-432F-9FBC-FCC4C94B7104}"/>
              </a:ext>
            </a:extLst>
          </p:cNvPr>
          <p:cNvSpPr txBox="1"/>
          <p:nvPr/>
        </p:nvSpPr>
        <p:spPr>
          <a:xfrm>
            <a:off x="417251" y="661154"/>
            <a:ext cx="11603115" cy="5711820"/>
          </a:xfrm>
          <a:prstGeom prst="rect">
            <a:avLst/>
          </a:prstGeom>
          <a:noFill/>
        </p:spPr>
        <p:txBody>
          <a:bodyPr wrap="square">
            <a:spAutoFit/>
          </a:bodyPr>
          <a:lstStyle/>
          <a:p>
            <a:pPr marL="0" marR="0">
              <a:lnSpc>
                <a:spcPct val="107000"/>
              </a:lnSpc>
              <a:spcBef>
                <a:spcPts val="0"/>
              </a:spcBef>
              <a:spcAft>
                <a:spcPts val="0"/>
              </a:spcAft>
            </a:pPr>
            <a:r>
              <a:rPr lang="en-US" sz="1800" dirty="0" err="1">
                <a:effectLst/>
                <a:latin typeface="inherit"/>
                <a:ea typeface="Calibri" panose="020F0502020204030204" pitchFamily="34" charset="0"/>
                <a:cs typeface="Times New Roman" panose="02020603050405020304" pitchFamily="18" charset="0"/>
              </a:rPr>
              <a:t>Sangarshanan</a:t>
            </a:r>
            <a:r>
              <a:rPr lang="en-US" sz="1800" dirty="0">
                <a:effectLst/>
                <a:latin typeface="inherit"/>
                <a:ea typeface="Calibri" panose="020F0502020204030204" pitchFamily="34" charset="0"/>
                <a:cs typeface="Times New Roman" panose="02020603050405020304" pitchFamily="18" charset="0"/>
              </a:rPr>
              <a:t> (Oct 03, 2018) “Timeseries Forecasting ARIMA models “ Retrieved July 26,2021 from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hlinkClick r:id="rId2"/>
              </a:rPr>
              <a:t>https://towardsdatascience.com/time-series-forecasting-arima-models-7f221e9eee06</a:t>
            </a:r>
            <a:endParaRPr lang="en-US" sz="1800"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dirty="0">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Hyndman, R.J., &amp; </a:t>
            </a:r>
            <a:r>
              <a:rPr lang="en-US" sz="1800" dirty="0" err="1">
                <a:effectLst/>
                <a:latin typeface="inherit"/>
                <a:ea typeface="Calibri" panose="020F0502020204030204" pitchFamily="34" charset="0"/>
                <a:cs typeface="Times New Roman" panose="02020603050405020304" pitchFamily="18" charset="0"/>
              </a:rPr>
              <a:t>Athanasopoulos</a:t>
            </a:r>
            <a:r>
              <a:rPr lang="en-US" sz="1800" dirty="0">
                <a:effectLst/>
                <a:latin typeface="inherit"/>
                <a:ea typeface="Calibri" panose="020F0502020204030204" pitchFamily="34" charset="0"/>
                <a:cs typeface="Times New Roman" panose="02020603050405020304" pitchFamily="18" charset="0"/>
              </a:rPr>
              <a:t>, G. (2018) “Forecasting: principles and practice”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2nd edition, </a:t>
            </a:r>
            <a:r>
              <a:rPr lang="en-US" sz="1800" dirty="0" err="1">
                <a:effectLst/>
                <a:latin typeface="inherit"/>
                <a:ea typeface="Calibri" panose="020F0502020204030204" pitchFamily="34" charset="0"/>
                <a:cs typeface="Times New Roman" panose="02020603050405020304" pitchFamily="18" charset="0"/>
              </a:rPr>
              <a:t>OTexts</a:t>
            </a:r>
            <a:r>
              <a:rPr lang="en-US" sz="1800" dirty="0">
                <a:effectLst/>
                <a:latin typeface="inherit"/>
                <a:ea typeface="Calibri" panose="020F0502020204030204" pitchFamily="34" charset="0"/>
                <a:cs typeface="Times New Roman" panose="02020603050405020304" pitchFamily="18" charset="0"/>
              </a:rPr>
              <a:t>: Melbourne, Australia Retrieved July 26,2021 from https://otexts.com/fpp2/stationarity.html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endParaRPr lang="en-US" dirty="0">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Spectral Density in Python: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https://docs.scipy.org/doc/scipy/reference/generated/scipy.signal.periodogram.html</a:t>
            </a:r>
            <a:endPar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rPr>
              <a:t>SciPy Documentation: </a:t>
            </a: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https://docs.scipy.org/doc/scipy/reference/generated/scipy.signal.periodogram.html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latin typeface="Calibri" panose="020F0502020204030204" pitchFamily="34" charset="0"/>
                <a:ea typeface="Calibri" panose="020F0502020204030204" pitchFamily="34" charset="0"/>
                <a:cs typeface="Times New Roman" panose="02020603050405020304" pitchFamily="18" charset="0"/>
              </a:rPr>
              <a:t>ARIMA </a:t>
            </a:r>
            <a:r>
              <a:rPr lang="en-US" sz="1600" dirty="0">
                <a:latin typeface="Calibri" panose="020F0502020204030204" pitchFamily="34" charset="0"/>
                <a:ea typeface="Calibri" panose="020F0502020204030204" pitchFamily="34" charset="0"/>
                <a:cs typeface="Times New Roman" panose="02020603050405020304" pitchFamily="18" charset="0"/>
              </a:rPr>
              <a:t>in Python: </a:t>
            </a:r>
            <a:r>
              <a:rPr lang="en-US" sz="1800" u="sng" dirty="0">
                <a:solidFill>
                  <a:srgbClr val="0000FF"/>
                </a:solidFill>
                <a:effectLst/>
                <a:latin typeface="Calibri" panose="020F0502020204030204" pitchFamily="34" charset="0"/>
                <a:ea typeface="Calibri" panose="020F0502020204030204" pitchFamily="34" charset="0"/>
                <a:hlinkClick r:id="rId4"/>
              </a:rPr>
              <a:t>https://app.datacamp.com/learn/courses/arima-models-in-python</a:t>
            </a:r>
            <a:r>
              <a:rPr lang="en-US" sz="16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endParaRPr lang="en-US" sz="1600" u="sng"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hlinkClick r:id="rId5"/>
              </a:rPr>
              <a:t>https://medium.com/auquan/time-series-analysis-for-finance-arima-models-acb5e39999df</a:t>
            </a:r>
            <a:endParaRPr lang="en-US" sz="1600" dirty="0"/>
          </a:p>
          <a:p>
            <a:pPr>
              <a:lnSpc>
                <a:spcPct val="107000"/>
              </a:lnSpc>
            </a:pPr>
            <a:endParaRPr lang="en-US" sz="1600" dirty="0">
              <a:latin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err="1">
                <a:effectLst/>
                <a:latin typeface="inherit"/>
                <a:ea typeface="Calibri" panose="020F0502020204030204" pitchFamily="34" charset="0"/>
                <a:cs typeface="Times New Roman" panose="02020603050405020304" pitchFamily="18" charset="0"/>
              </a:rPr>
              <a:t>Scipy</a:t>
            </a:r>
            <a:r>
              <a:rPr lang="en-US" sz="1600" dirty="0">
                <a:effectLst/>
                <a:latin typeface="inherit"/>
                <a:ea typeface="Calibri" panose="020F0502020204030204" pitchFamily="34" charset="0"/>
                <a:cs typeface="Times New Roman" panose="02020603050405020304" pitchFamily="18" charset="0"/>
              </a:rPr>
              <a:t>, (</a:t>
            </a:r>
            <a:r>
              <a:rPr lang="en-US" sz="1600" dirty="0" err="1">
                <a:effectLst/>
                <a:latin typeface="inherit"/>
                <a:ea typeface="Calibri" panose="020F0502020204030204" pitchFamily="34" charset="0"/>
                <a:cs typeface="Times New Roman" panose="02020603050405020304" pitchFamily="18" charset="0"/>
              </a:rPr>
              <a:t>n.d</a:t>
            </a:r>
            <a:r>
              <a:rPr lang="en-US" sz="1600" dirty="0">
                <a:effectLst/>
                <a:latin typeface="inherit"/>
                <a:ea typeface="Calibri" panose="020F0502020204030204" pitchFamily="34" charset="0"/>
                <a:cs typeface="Times New Roman" panose="02020603050405020304" pitchFamily="18" charset="0"/>
              </a:rPr>
              <a:t>). https://docs.scipy.org/doc/scipy/reference/generated/scipy.signal.periodogram.html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inherit"/>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err="1">
                <a:effectLst/>
                <a:latin typeface="inherit"/>
                <a:ea typeface="Calibri" panose="020F0502020204030204" pitchFamily="34" charset="0"/>
                <a:cs typeface="Times New Roman" panose="02020603050405020304" pitchFamily="18" charset="0"/>
              </a:rPr>
              <a:t>Jebb</a:t>
            </a:r>
            <a:r>
              <a:rPr lang="en-US" sz="1600" dirty="0">
                <a:effectLst/>
                <a:latin typeface="inherit"/>
                <a:ea typeface="Calibri" panose="020F0502020204030204" pitchFamily="34" charset="0"/>
                <a:cs typeface="Times New Roman" panose="02020603050405020304" pitchFamily="18" charset="0"/>
              </a:rPr>
              <a:t> Andrew T., Tay Louis, Wang Wei, Huang </a:t>
            </a:r>
            <a:r>
              <a:rPr lang="en-US" sz="1600" dirty="0" err="1">
                <a:effectLst/>
                <a:latin typeface="inherit"/>
                <a:ea typeface="Calibri" panose="020F0502020204030204" pitchFamily="34" charset="0"/>
                <a:cs typeface="Times New Roman" panose="02020603050405020304" pitchFamily="18" charset="0"/>
              </a:rPr>
              <a:t>Qiming</a:t>
            </a:r>
            <a:r>
              <a:rPr lang="en-US" sz="1600" dirty="0">
                <a:effectLst/>
                <a:latin typeface="inherit"/>
                <a:ea typeface="Calibri" panose="020F0502020204030204" pitchFamily="34" charset="0"/>
                <a:cs typeface="Times New Roman" panose="02020603050405020304" pitchFamily="18" charset="0"/>
              </a:rPr>
              <a:t> (09 June 2015) “Time series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inherit"/>
                <a:ea typeface="Calibri" panose="020F0502020204030204" pitchFamily="34" charset="0"/>
                <a:cs typeface="Times New Roman" panose="02020603050405020304" pitchFamily="18" charset="0"/>
              </a:rPr>
              <a:t>analysis for psychological research: examining and forecasting change” Retrieved July 26,2021 from </a:t>
            </a:r>
            <a:r>
              <a:rPr lang="en-US" sz="1600" dirty="0">
                <a:effectLst/>
                <a:latin typeface="inherit"/>
                <a:ea typeface="Calibri" panose="020F0502020204030204" pitchFamily="34" charset="0"/>
                <a:cs typeface="Times New Roman" panose="02020603050405020304" pitchFamily="18" charset="0"/>
                <a:hlinkClick r:id="rId6"/>
              </a:rPr>
              <a:t>https://www.frontiersin.org/articles/10.3389/fpsyg.2015.00727/full</a:t>
            </a:r>
            <a:endParaRPr lang="en-US" sz="1600" dirty="0"/>
          </a:p>
        </p:txBody>
      </p:sp>
      <p:sp>
        <p:nvSpPr>
          <p:cNvPr id="4" name="TextBox 3">
            <a:extLst>
              <a:ext uri="{FF2B5EF4-FFF2-40B4-BE49-F238E27FC236}">
                <a16:creationId xmlns:a16="http://schemas.microsoft.com/office/drawing/2014/main" id="{D2267DC3-FEF8-4781-B290-D04FEE63397D}"/>
              </a:ext>
            </a:extLst>
          </p:cNvPr>
          <p:cNvSpPr txBox="1"/>
          <p:nvPr/>
        </p:nvSpPr>
        <p:spPr>
          <a:xfrm>
            <a:off x="2621409" y="183186"/>
            <a:ext cx="6116714" cy="373692"/>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Calibri" panose="020F0502020204030204" pitchFamily="34" charset="0"/>
                <a:cs typeface="Times New Roman" panose="02020603050405020304" pitchFamily="18" charset="0"/>
              </a:rPr>
              <a:t>Time Series – Python Cont’d</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5655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69D187-2369-42A5-B995-F128E98F99B2}"/>
              </a:ext>
            </a:extLst>
          </p:cNvPr>
          <p:cNvSpPr txBox="1"/>
          <p:nvPr/>
        </p:nvSpPr>
        <p:spPr>
          <a:xfrm>
            <a:off x="704850" y="1040252"/>
            <a:ext cx="11029950" cy="5948039"/>
          </a:xfrm>
          <a:prstGeom prst="rect">
            <a:avLst/>
          </a:prstGeom>
          <a:noFill/>
        </p:spPr>
        <p:txBody>
          <a:bodyPr wrap="square">
            <a:spAutoFit/>
          </a:bodyPr>
          <a:lstStyle/>
          <a:p>
            <a:pPr marL="457200" marR="0" lvl="0" indent="-45720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Calibri" panose="020F0502020204030204" pitchFamily="34" charset="0"/>
              </a:rPr>
              <a:t>How to Decompose TM Data in Python: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Calibri" panose="020F0502020204030204" pitchFamily="34" charset="0"/>
                <a:hlinkClick r:id="rId2"/>
              </a:rPr>
              <a:t>https://machinelearningmastery.com/decompose-time-series-data-trend-seasonality/</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Calibri" panose="020F0502020204030204" pitchFamily="34" charset="0"/>
              </a:rPr>
              <a:t> </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Calibri" panose="020F0502020204030204" pitchFamily="34" charset="0"/>
              </a:rPr>
              <a:t>Educative. (</a:t>
            </a:r>
            <a:r>
              <a:rPr kumimoji="0" lang="en-US" sz="1800" b="0" i="0" u="none" strike="noStrike" kern="1200" cap="none" spc="0" normalizeH="0" baseline="0" noProof="0" dirty="0" err="1">
                <a:ln>
                  <a:noFill/>
                </a:ln>
                <a:solidFill>
                  <a:srgbClr val="333333"/>
                </a:solidFill>
                <a:effectLst/>
                <a:uLnTx/>
                <a:uFillTx/>
                <a:latin typeface="Inherit"/>
                <a:ea typeface="Calibri" panose="020F0502020204030204" pitchFamily="34" charset="0"/>
                <a:cs typeface="Calibri" panose="020F0502020204030204" pitchFamily="34" charset="0"/>
              </a:rPr>
              <a:t>n.d</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Calibri" panose="020F0502020204030204" pitchFamily="34" charset="0"/>
              </a:rPr>
              <a:t>). </a:t>
            </a:r>
            <a:r>
              <a:rPr kumimoji="0" lang="en-US" sz="1800" b="0" i="1" u="none" strike="noStrike" kern="1200" cap="none" spc="0" normalizeH="0" baseline="0" noProof="0" dirty="0">
                <a:ln>
                  <a:noFill/>
                </a:ln>
                <a:solidFill>
                  <a:srgbClr val="333333"/>
                </a:solidFill>
                <a:effectLst/>
                <a:uLnTx/>
                <a:uFillTx/>
                <a:latin typeface="Inherit"/>
                <a:ea typeface="Calibri" panose="020F0502020204030204" pitchFamily="34" charset="0"/>
                <a:cs typeface="Calibri" panose="020F0502020204030204" pitchFamily="34" charset="0"/>
              </a:rPr>
              <a:t>What is autocorrelation in Python?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Calibri" panose="020F0502020204030204" pitchFamily="34" charset="0"/>
                <a:hlinkClick r:id="rId3"/>
              </a:rPr>
              <a:t>https://www.educative.io/edpresso/what-is-autocorrelation-in-python</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Medium. (2020, Jun 20). </a:t>
            </a:r>
            <a:r>
              <a:rPr kumimoji="0" lang="en-US" sz="1800" b="0" i="1"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What is time series decomposition and how does it work.</a:t>
            </a: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4"/>
              </a:rPr>
              <a:t>https://towardsdatascience.com/what-is-time-series-decomposition-and-how-does-it-work-9b67e007ae90</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L="457200" marR="0" lvl="0" indent="-45720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Inherit"/>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Naik, K. (2020, Mar 18). Forecasting future sales using ARIMA and SARIMAX [Video]. YouTube.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Times New Roman" panose="02020603050405020304" pitchFamily="18" charset="0"/>
                <a:hlinkClick r:id="rId5"/>
              </a:rPr>
              <a:t>https://www.youtube.com/watch?v=2XGSIlgUBDI</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L="457200" marR="0" lvl="0" indent="-457200" algn="l" defTabSz="4572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Inherit"/>
              <a:ea typeface="Calibri" panose="020F0502020204030204" pitchFamily="34" charset="0"/>
              <a:cs typeface="Times New Roman" panose="02020603050405020304" pitchFamily="18" charset="0"/>
            </a:endParaRPr>
          </a:p>
          <a:p>
            <a:pPr marL="457200" indent="-457200">
              <a:defRPr/>
            </a:pPr>
            <a:r>
              <a:rPr lang="en-US" sz="1800" dirty="0">
                <a:effectLst/>
                <a:latin typeface="inherit"/>
                <a:ea typeface="Calibri" panose="020F0502020204030204" pitchFamily="34" charset="0"/>
                <a:cs typeface="Times New Roman" panose="02020603050405020304" pitchFamily="18" charset="0"/>
              </a:rPr>
              <a:t>Naik, (2020). https://github.com/krishnaik06/ARIMA-And-Seasonal-ARIMA/blob/master/Untitled.ipynb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a:p>
            <a:pPr marL="457200" indent="-457200">
              <a:defRPr/>
            </a:pPr>
            <a:r>
              <a:rPr lang="en-US" sz="1800" dirty="0">
                <a:effectLst/>
                <a:latin typeface="inherit"/>
                <a:ea typeface="Calibri" panose="020F0502020204030204" pitchFamily="34" charset="0"/>
                <a:cs typeface="Times New Roman" panose="02020603050405020304" pitchFamily="18" charset="0"/>
              </a:rPr>
              <a:t>(WGU, </a:t>
            </a:r>
            <a:r>
              <a:rPr lang="en-US" sz="1800" dirty="0" err="1">
                <a:effectLst/>
                <a:latin typeface="inherit"/>
                <a:ea typeface="Calibri" panose="020F0502020204030204" pitchFamily="34" charset="0"/>
                <a:cs typeface="Times New Roman" panose="02020603050405020304" pitchFamily="18" charset="0"/>
              </a:rPr>
              <a:t>n.d</a:t>
            </a:r>
            <a:r>
              <a:rPr lang="en-US" sz="1800" dirty="0">
                <a:effectLst/>
                <a:latin typeface="inherit"/>
                <a:ea typeface="Calibri" panose="020F0502020204030204" pitchFamily="34" charset="0"/>
                <a:cs typeface="Times New Roman" panose="02020603050405020304" pitchFamily="18" charset="0"/>
              </a:rPr>
              <a:t>). https://access.wgu.edu/ASP3/aap/content/f9ck5mr9dk4fcd054klw.html  </a:t>
            </a:r>
          </a:p>
          <a:p>
            <a:pPr marL="457200" indent="-457200">
              <a:defRPr/>
            </a:pPr>
            <a:endParaRPr lang="en-US" dirty="0">
              <a:latin typeface="inherit"/>
              <a:ea typeface="Calibri" panose="020F0502020204030204" pitchFamily="34" charset="0"/>
              <a:cs typeface="Times New Roman" panose="02020603050405020304" pitchFamily="18" charset="0"/>
            </a:endParaRPr>
          </a:p>
          <a:p>
            <a:pPr marL="0" marR="0" lvl="0" indent="0" algn="l" defTabSz="914400" rtl="0" eaLnBrk="0" fontAlgn="base" latinLnBrk="0" hangingPunct="0">
              <a:spcAft>
                <a:spcPct val="0"/>
              </a:spcAft>
              <a:buClrTx/>
              <a:buSzTx/>
              <a:buFontTx/>
              <a:buNone/>
              <a:tabLst/>
            </a:pPr>
            <a:r>
              <a:rPr kumimoji="0" lang="en-US" altLang="en-US" sz="1800" u="none" strike="noStrike" cap="none" normalizeH="0" baseline="0" dirty="0">
                <a:ln>
                  <a:noFill/>
                </a:ln>
                <a:solidFill>
                  <a:srgbClr val="212121"/>
                </a:solidFill>
                <a:effectLst/>
                <a:latin typeface="Inherit"/>
                <a:hlinkClick r:id="rId6"/>
              </a:rPr>
              <a:t>https://www.section.io/engineering-education/time-series-decomposition-in-python/</a:t>
            </a:r>
            <a:endParaRPr kumimoji="0" lang="en-US" altLang="en-US" sz="1800"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endParaRPr kumimoji="0" lang="en-US" altLang="en-US" sz="1800" u="none" strike="noStrike" cap="none" normalizeH="0" baseline="0" dirty="0">
              <a:ln>
                <a:noFill/>
              </a:ln>
              <a:solidFill>
                <a:srgbClr val="212121"/>
              </a:solidFill>
              <a:effectLst/>
              <a:latin typeface="Inherit"/>
              <a:hlinkClick r:id="rId7"/>
            </a:endParaRPr>
          </a:p>
          <a:p>
            <a:pPr marL="0" marR="0" lvl="0" indent="0" algn="l" defTabSz="914400" rtl="0" eaLnBrk="0" fontAlgn="base" latinLnBrk="0" hangingPunct="0">
              <a:spcAft>
                <a:spcPct val="0"/>
              </a:spcAft>
              <a:buClrTx/>
              <a:buSzTx/>
              <a:buFontTx/>
              <a:buNone/>
              <a:tabLst/>
            </a:pPr>
            <a:r>
              <a:rPr kumimoji="0" lang="en-US" altLang="en-US" sz="1800" u="none" strike="noStrike" cap="none" normalizeH="0" baseline="0" dirty="0">
                <a:ln>
                  <a:noFill/>
                </a:ln>
                <a:solidFill>
                  <a:srgbClr val="212121"/>
                </a:solidFill>
                <a:effectLst/>
                <a:latin typeface="Inherit"/>
                <a:hlinkClick r:id="rId7"/>
              </a:rPr>
              <a:t>https://datasciencebeginners.com/2020/11/25/time-series-forecast-and-decomposition-101-guide-python/#How_to_decompose_time_series</a:t>
            </a:r>
            <a:endParaRPr lang="en-US" altLang="en-US" sz="1800" dirty="0">
              <a:solidFill>
                <a:srgbClr val="212121"/>
              </a:solidFill>
              <a:latin typeface="Inherit"/>
            </a:endParaRPr>
          </a:p>
          <a:p>
            <a:pPr marL="0" marR="0" lvl="0" indent="0" algn="l" defTabSz="914400" rtl="0" eaLnBrk="0" fontAlgn="base" latinLnBrk="0" hangingPunct="0">
              <a:spcAft>
                <a:spcPct val="0"/>
              </a:spcAft>
              <a:buClrTx/>
              <a:buSzTx/>
              <a:buFontTx/>
              <a:buNone/>
              <a:tabLst/>
            </a:pPr>
            <a:endParaRPr kumimoji="0" lang="en-US" altLang="en-US" sz="1800" u="none" strike="noStrike" cap="none" normalizeH="0" baseline="0" dirty="0">
              <a:ln>
                <a:noFill/>
              </a:ln>
              <a:solidFill>
                <a:srgbClr val="212121"/>
              </a:solidFill>
              <a:effectLst/>
              <a:latin typeface="Inherit"/>
            </a:endParaRPr>
          </a:p>
          <a:p>
            <a:pPr marL="0" marR="0" lvl="0" indent="0" algn="l" defTabSz="914400" rtl="0" eaLnBrk="0" fontAlgn="base" latinLnBrk="0" hangingPunct="0">
              <a:spcAft>
                <a:spcPct val="0"/>
              </a:spcAft>
              <a:buClrTx/>
              <a:buSzTx/>
              <a:buFontTx/>
              <a:buNone/>
              <a:tabLst/>
            </a:pPr>
            <a:r>
              <a:rPr kumimoji="0" lang="en-US" altLang="en-US" sz="1800" u="none" strike="noStrike" cap="none" normalizeH="0" baseline="0" dirty="0">
                <a:ln>
                  <a:noFill/>
                </a:ln>
                <a:solidFill>
                  <a:srgbClr val="212121"/>
                </a:solidFill>
                <a:effectLst/>
                <a:latin typeface="Inherit"/>
                <a:hlinkClick r:id="rId8"/>
              </a:rPr>
              <a:t>https://stackoverflow.com/questions/20672236/time-series-decomposition-function-in-python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p>
        </p:txBody>
      </p:sp>
      <p:sp>
        <p:nvSpPr>
          <p:cNvPr id="4" name="TextBox 3">
            <a:extLst>
              <a:ext uri="{FF2B5EF4-FFF2-40B4-BE49-F238E27FC236}">
                <a16:creationId xmlns:a16="http://schemas.microsoft.com/office/drawing/2014/main" id="{1EC52E47-839A-4178-BDB1-9113D10AE974}"/>
              </a:ext>
            </a:extLst>
          </p:cNvPr>
          <p:cNvSpPr txBox="1"/>
          <p:nvPr/>
        </p:nvSpPr>
        <p:spPr>
          <a:xfrm>
            <a:off x="2887739" y="570252"/>
            <a:ext cx="6116714" cy="470000"/>
          </a:xfrm>
          <a:prstGeom prst="rect">
            <a:avLst/>
          </a:prstGeom>
          <a:solidFill>
            <a:schemeClr val="accent2">
              <a:lumMod val="20000"/>
              <a:lumOff val="80000"/>
            </a:schemeClr>
          </a:solidFill>
        </p:spPr>
        <p:txBody>
          <a:bodyPr wrap="square">
            <a:spAutoFit/>
          </a:bodyPr>
          <a:lstStyle/>
          <a:p>
            <a:pPr marL="457200" marR="0" lvl="0" indent="-457200" algn="ctr" defTabSz="457200" rtl="0" eaLnBrk="1" fontAlgn="auto" latinLnBrk="0" hangingPunct="1">
              <a:lnSpc>
                <a:spcPct val="107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Inherit"/>
                <a:ea typeface="Calibri" panose="020F0502020204030204" pitchFamily="34" charset="0"/>
                <a:cs typeface="Times New Roman" panose="02020603050405020304" pitchFamily="18" charset="0"/>
              </a:rPr>
              <a:t>Task 1 – Time Series - Python Cont’d</a:t>
            </a:r>
            <a:endParaRPr kumimoji="0" lang="en-US" sz="24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59212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 owl, bird of prey&#10;&#10;Description automatically generated">
            <a:extLst>
              <a:ext uri="{FF2B5EF4-FFF2-40B4-BE49-F238E27FC236}">
                <a16:creationId xmlns:a16="http://schemas.microsoft.com/office/drawing/2014/main" id="{BBE2655A-0A09-BE4C-6F02-7E9B4500532C}"/>
              </a:ext>
            </a:extLst>
          </p:cNvPr>
          <p:cNvPicPr>
            <a:picLocks noChangeAspect="1"/>
          </p:cNvPicPr>
          <p:nvPr/>
        </p:nvPicPr>
        <p:blipFill rotWithShape="1">
          <a:blip r:embed="rId3"/>
          <a:srcRect l="17464" r="31010" b="3"/>
          <a:stretch/>
        </p:blipFill>
        <p:spPr>
          <a:xfrm>
            <a:off x="6096000" y="530158"/>
            <a:ext cx="3961468" cy="5797684"/>
          </a:xfrm>
          <a:prstGeom prst="roundRect">
            <a:avLst>
              <a:gd name="adj" fmla="val 1858"/>
            </a:avLst>
          </a:prstGeom>
          <a:noFill/>
          <a:effectLst>
            <a:outerShdw blurRad="50800" dist="50800" dir="5400000" algn="tl" rotWithShape="0">
              <a:srgbClr val="000000">
                <a:alpha val="43000"/>
              </a:srgbClr>
            </a:outerShdw>
          </a:effectLst>
        </p:spPr>
      </p:pic>
      <p:sp>
        <p:nvSpPr>
          <p:cNvPr id="2" name="Slide Number Placeholder 1">
            <a:extLst>
              <a:ext uri="{FF2B5EF4-FFF2-40B4-BE49-F238E27FC236}">
                <a16:creationId xmlns:a16="http://schemas.microsoft.com/office/drawing/2014/main" id="{B4F7D626-6E71-1043-C4A0-DC9B9D8A937D}"/>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13D2E340-0663-474B-992C-9192B5C45E57}" type="slidenum">
              <a:rPr lang="en-US" noProof="0" smtClean="0"/>
              <a:pPr>
                <a:spcAft>
                  <a:spcPts val="600"/>
                </a:spcAft>
              </a:pPr>
              <a:t>67</a:t>
            </a:fld>
            <a:endParaRPr lang="en-US" noProof="0"/>
          </a:p>
        </p:txBody>
      </p:sp>
      <p:pic>
        <p:nvPicPr>
          <p:cNvPr id="9" name="Picture 8">
            <a:extLst>
              <a:ext uri="{FF2B5EF4-FFF2-40B4-BE49-F238E27FC236}">
                <a16:creationId xmlns:a16="http://schemas.microsoft.com/office/drawing/2014/main" id="{157426E3-5004-783E-E78C-3C0D6720CA62}"/>
              </a:ext>
            </a:extLst>
          </p:cNvPr>
          <p:cNvPicPr>
            <a:picLocks noChangeAspect="1"/>
          </p:cNvPicPr>
          <p:nvPr/>
        </p:nvPicPr>
        <p:blipFill>
          <a:blip r:embed="rId4"/>
          <a:stretch>
            <a:fillRect/>
          </a:stretch>
        </p:blipFill>
        <p:spPr>
          <a:xfrm>
            <a:off x="419417" y="447040"/>
            <a:ext cx="5229543" cy="5880802"/>
          </a:xfrm>
          <a:prstGeom prst="rect">
            <a:avLst/>
          </a:prstGeom>
        </p:spPr>
      </p:pic>
    </p:spTree>
    <p:extLst>
      <p:ext uri="{BB962C8B-B14F-4D97-AF65-F5344CB8AC3E}">
        <p14:creationId xmlns:p14="http://schemas.microsoft.com/office/powerpoint/2010/main" val="2719369153"/>
      </p:ext>
    </p:extLst>
  </p:cSld>
  <p:clrMapOvr>
    <a:masterClrMapping/>
  </p:clrMapOvr>
  <p:transition advTm="18597">
    <p:push dir="u"/>
    <p:sndAc>
      <p:stSnd>
        <p:snd r:embed="rId2" name="applause.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0CB54-0090-4192-0D3F-C67421412B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C4E84A-26C2-615C-F8BE-A4DB37D1FA06}"/>
              </a:ext>
            </a:extLst>
          </p:cNvPr>
          <p:cNvSpPr txBox="1"/>
          <p:nvPr/>
        </p:nvSpPr>
        <p:spPr>
          <a:xfrm>
            <a:off x="574766" y="625342"/>
            <a:ext cx="11265300" cy="59093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following models are used in forecasting Time Series data.</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ARMA</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ARIMA</a:t>
            </a:r>
          </a:p>
          <a:p>
            <a:pPr marL="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Exponential Smoothing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ARMA: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t>
            </a:r>
            <a:r>
              <a:rPr kumimoji="0" lang="en-US" sz="1800" b="0" i="0" u="none" strike="noStrike" kern="1200" cap="none" spc="0" normalizeH="0" baseline="0" noProof="0" dirty="0">
                <a:ln>
                  <a:noFill/>
                </a:ln>
                <a:solidFill>
                  <a:srgbClr val="040C28"/>
                </a:solidFill>
                <a:effectLst/>
                <a:uLnTx/>
                <a:uFillTx/>
                <a:latin typeface="Google Sans"/>
                <a:ea typeface="+mn-ea"/>
                <a:cs typeface="+mn-cs"/>
              </a:rPr>
              <a:t>if the series is stationary</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Used in econometric analysis. The advantage is that it has more degrees of freedom, with a greater latitude in generating spectral shapes with sharp maxima and minima.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ARIMA: </a:t>
            </a:r>
            <a:r>
              <a:rPr kumimoji="0" lang="en-US" sz="1800" b="0" i="0" u="none" strike="noStrike" kern="1200" cap="none" spc="0" normalizeH="0" baseline="0" noProof="0" dirty="0">
                <a:ln>
                  <a:noFill/>
                </a:ln>
                <a:solidFill>
                  <a:srgbClr val="040C28"/>
                </a:solidFill>
                <a:effectLst/>
                <a:uLnTx/>
                <a:uFillTx/>
                <a:latin typeface="Google Sans"/>
                <a:ea typeface="+mn-ea"/>
                <a:cs typeface="+mn-cs"/>
              </a:rPr>
              <a:t>Predicts how something will act in the future based on past performance. It aim to describe the autocorrelations in the data. The advantage is in its  flexibility to capture various types of patterns and behaviors in the data, such as seasonality, cyclicality, or trends. But 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 is generally inadequate for long-term forecasting, such as more than six months ahead, because it uses past data and parameters that are influenced by human thinking.  ARIMA can be seasonal or non-seasonal depending on the type of data (Brockwell, P. J., &amp; Davis, R. A. (2016).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4D5156"/>
                </a:solidFill>
                <a:effectLst/>
                <a:uLnTx/>
                <a:uFillTx/>
                <a:latin typeface="Google Sans"/>
                <a:ea typeface="+mn-ea"/>
                <a:cs typeface="+mn-cs"/>
              </a:rPr>
              <a:t>SARIMA</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is Seasonal ARIMA, meaning it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like ARIMA but for seasonal datasets.</a:t>
            </a:r>
            <a:r>
              <a:rPr kumimoji="0" lang="en-US" sz="1800" b="0" i="0" u="none" strike="noStrike" kern="1200" cap="none" spc="0" normalizeH="0" baseline="0" noProof="0" dirty="0">
                <a:ln>
                  <a:noFill/>
                </a:ln>
                <a:solidFill>
                  <a:srgbClr val="4D5156"/>
                </a:solidFill>
                <a:effectLst/>
                <a:uLnTx/>
                <a:uFillTx/>
                <a:latin typeface="Google Sans"/>
                <a:ea typeface="+mn-ea"/>
                <a:cs typeface="+mn-cs"/>
              </a:rPr>
              <a:t>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SARIMAX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an updated version of ARIMA with seasonal effects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eXogenous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factors, meaning it is like ARIMA/SARIMA but with independent variables.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nonseasonal ARIMA model is classified as an "ARIMA(p, d, q)" model, where: p is the number of autoregressive terms, d is the number of nonseasonal differences needed for stationarity, and. q is the number of lagged forecast errors in the prediction equation.</a:t>
            </a:r>
            <a:endParaRPr kumimoji="0" lang="en-US" sz="1800" b="1" i="1" u="none" strike="noStrike" kern="1200" cap="none" spc="0" normalizeH="0" baseline="0" noProof="0" dirty="0">
              <a:ln>
                <a:noFill/>
              </a:ln>
              <a:solidFill>
                <a:srgbClr val="111111"/>
              </a:solidFill>
              <a:effectLst/>
              <a:uLnTx/>
              <a:uFillTx/>
              <a:latin typeface="SourceSansPro"/>
              <a:ea typeface="+mn-ea"/>
              <a:cs typeface="+mn-cs"/>
            </a:endParaRPr>
          </a:p>
        </p:txBody>
      </p:sp>
      <p:sp>
        <p:nvSpPr>
          <p:cNvPr id="4" name="TextBox 3">
            <a:extLst>
              <a:ext uri="{FF2B5EF4-FFF2-40B4-BE49-F238E27FC236}">
                <a16:creationId xmlns:a16="http://schemas.microsoft.com/office/drawing/2014/main" id="{FEED92CD-E715-B12B-C445-C177C087BC2B}"/>
              </a:ext>
            </a:extLst>
          </p:cNvPr>
          <p:cNvSpPr txBox="1"/>
          <p:nvPr/>
        </p:nvSpPr>
        <p:spPr>
          <a:xfrm>
            <a:off x="1968137" y="163677"/>
            <a:ext cx="6096000" cy="461665"/>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Types of Time Series Model</a:t>
            </a:r>
          </a:p>
        </p:txBody>
      </p:sp>
    </p:spTree>
    <p:extLst>
      <p:ext uri="{BB962C8B-B14F-4D97-AF65-F5344CB8AC3E}">
        <p14:creationId xmlns:p14="http://schemas.microsoft.com/office/powerpoint/2010/main" val="14326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3A494-1E35-6F37-D8ED-5FC2F44290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86D6C2-7E01-48E6-7C5F-85D7168A7718}"/>
              </a:ext>
            </a:extLst>
          </p:cNvPr>
          <p:cNvSpPr txBox="1"/>
          <p:nvPr/>
        </p:nvSpPr>
        <p:spPr>
          <a:xfrm>
            <a:off x="855669" y="703527"/>
            <a:ext cx="10684176"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 seasonal ARIMA model, seasonal AR and MA terms predict using data values and errors at times with lags that are multiples of S (the span of the seasonality).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111111"/>
                </a:solidFill>
                <a:effectLst/>
                <a:uLnTx/>
                <a:uFillTx/>
                <a:latin typeface="SourceSansPro"/>
                <a:ea typeface="+mn-ea"/>
                <a:cs typeface="+mn-cs"/>
              </a:rPr>
              <a:t>Arima parameters</a:t>
            </a:r>
            <a:r>
              <a:rPr kumimoji="0" lang="en-US" sz="1800" b="0" i="1" u="none" strike="noStrike" kern="1200" cap="none" spc="0" normalizeH="0" baseline="0" noProof="0" dirty="0">
                <a:ln>
                  <a:noFill/>
                </a:ln>
                <a:solidFill>
                  <a:srgbClr val="111111"/>
                </a:solidFill>
                <a:effectLst/>
                <a:uLnTx/>
                <a:uFillTx/>
                <a:latin typeface="SourceSansPr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111111"/>
                </a:solidFill>
                <a:effectLst/>
                <a:uLnTx/>
                <a:uFillTx/>
                <a:latin typeface="SourceSansPro"/>
                <a:ea typeface="+mn-ea"/>
                <a:cs typeface="+mn-cs"/>
              </a:rPr>
              <a:t>P</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 is the </a:t>
            </a:r>
            <a:r>
              <a:rPr kumimoji="0" lang="en-US" sz="1800" b="1" i="0" u="none" strike="noStrike" kern="1200" cap="none" spc="0" normalizeH="0" baseline="0" noProof="0" dirty="0">
                <a:ln>
                  <a:noFill/>
                </a:ln>
                <a:solidFill>
                  <a:srgbClr val="C00000"/>
                </a:solidFill>
                <a:effectLst/>
                <a:uLnTx/>
                <a:uFillTx/>
                <a:latin typeface="SourceSansPro"/>
                <a:ea typeface="+mn-ea"/>
                <a:cs typeface="+mn-cs"/>
              </a:rPr>
              <a:t>lag order</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i.e., no of observations in the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111111"/>
                </a:solidFill>
                <a:effectLst/>
                <a:uLnTx/>
                <a:uFillTx/>
                <a:latin typeface="SourceSansPro"/>
                <a:ea typeface="+mn-ea"/>
                <a:cs typeface="+mn-cs"/>
              </a:rPr>
              <a:t>D</a:t>
            </a:r>
            <a:r>
              <a:rPr kumimoji="0" lang="en-US" sz="1800" b="1" i="0" u="none" strike="noStrike" kern="1200" cap="none" spc="0" normalizeH="0" baseline="0" noProof="0" dirty="0">
                <a:ln>
                  <a:noFill/>
                </a:ln>
                <a:solidFill>
                  <a:srgbClr val="111111"/>
                </a:solidFill>
                <a:effectLst/>
                <a:uLnTx/>
                <a:uFillTx/>
                <a:latin typeface="SourceSansPro"/>
                <a:ea typeface="+mn-ea"/>
                <a:cs typeface="+mn-cs"/>
              </a:rPr>
              <a:t> </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is the </a:t>
            </a:r>
            <a:r>
              <a:rPr kumimoji="0" lang="en-US" sz="1800" b="1" i="0" u="none" strike="noStrike" kern="1200" cap="none" spc="0" normalizeH="0" baseline="0" noProof="0" dirty="0">
                <a:ln>
                  <a:noFill/>
                </a:ln>
                <a:solidFill>
                  <a:srgbClr val="C00000"/>
                </a:solidFill>
                <a:effectLst/>
                <a:uLnTx/>
                <a:uFillTx/>
                <a:latin typeface="SourceSansPro"/>
                <a:ea typeface="+mn-ea"/>
                <a:cs typeface="+mn-cs"/>
              </a:rPr>
              <a:t>differencing order</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i.e., no of times the raw observations are differenced.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111111"/>
                </a:solidFill>
                <a:effectLst/>
                <a:uLnTx/>
                <a:uFillTx/>
                <a:latin typeface="SourceSansPro"/>
                <a:ea typeface="+mn-ea"/>
                <a:cs typeface="+mn-cs"/>
              </a:rPr>
              <a:t>Q</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 is the </a:t>
            </a:r>
            <a:r>
              <a:rPr kumimoji="0" lang="en-US" sz="1800" b="1" i="0" u="none" strike="noStrike" kern="1200" cap="none" spc="0" normalizeH="0" baseline="0" noProof="0" dirty="0">
                <a:ln>
                  <a:noFill/>
                </a:ln>
                <a:solidFill>
                  <a:srgbClr val="C00000"/>
                </a:solidFill>
                <a:effectLst/>
                <a:uLnTx/>
                <a:uFillTx/>
                <a:latin typeface="SourceSansPro"/>
                <a:ea typeface="+mn-ea"/>
                <a:cs typeface="+mn-cs"/>
              </a:rPr>
              <a:t>moving average order</a:t>
            </a:r>
            <a:r>
              <a:rPr kumimoji="0" lang="en-US" sz="1800" b="0" i="0" u="none" strike="noStrike" kern="1200" cap="none" spc="0" normalizeH="0" baseline="0" noProof="0" dirty="0">
                <a:ln>
                  <a:noFill/>
                </a:ln>
                <a:solidFill>
                  <a:srgbClr val="111111"/>
                </a:solidFill>
                <a:effectLst/>
                <a:uLnTx/>
                <a:uFillTx/>
                <a:latin typeface="SourceSansPro"/>
                <a:ea typeface="+mn-ea"/>
                <a:cs typeface="+mn-cs"/>
              </a:rPr>
              <a:t>, i.e., the size of the moving average window.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Exponential Smoothing: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use weighted averages of past observations to forecast new values. The idea is to give more importance to recent values in the series. Thus, as observations get older in time, the importance of these values get exponentially smaller.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based on a description of the trend and seasonality in the data offering simplicity for short to medium forecasts. (Brown, 1959; Holt, 1957; Winters, 1960).  </a:t>
            </a: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See details at the reference section.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3034DAA-F007-EC6C-E1AD-B2C613405B1D}"/>
              </a:ext>
            </a:extLst>
          </p:cNvPr>
          <p:cNvSpPr txBox="1"/>
          <p:nvPr/>
        </p:nvSpPr>
        <p:spPr>
          <a:xfrm>
            <a:off x="2020388" y="98306"/>
            <a:ext cx="6096000" cy="461665"/>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Types of Time Series Model Cont’d</a:t>
            </a:r>
          </a:p>
        </p:txBody>
      </p:sp>
      <p:sp>
        <p:nvSpPr>
          <p:cNvPr id="5" name="TextBox 4">
            <a:extLst>
              <a:ext uri="{FF2B5EF4-FFF2-40B4-BE49-F238E27FC236}">
                <a16:creationId xmlns:a16="http://schemas.microsoft.com/office/drawing/2014/main" id="{4FC5C82D-76A5-1FCD-64AD-73A31454737F}"/>
              </a:ext>
            </a:extLst>
          </p:cNvPr>
          <p:cNvSpPr txBox="1"/>
          <p:nvPr/>
        </p:nvSpPr>
        <p:spPr>
          <a:xfrm>
            <a:off x="855669" y="5178266"/>
            <a:ext cx="10684176" cy="1077218"/>
          </a:xfrm>
          <a:prstGeom prst="rect">
            <a:avLst/>
          </a:prstGeom>
          <a:solidFill>
            <a:schemeClr val="accent5">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https://www.investopedia.com/terms/a/autoregressive-integrated-moving-average-arima.asp#:~:text=The%20ARIMA%20model%20is%20used,future%20based%20on%20past%20performance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https://otexts.com/fpp2/expsmooth.html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67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93385-44C7-0D82-4A2D-A16CD96E56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69318D-8D0D-76CE-60C4-F770F85469B6}"/>
              </a:ext>
            </a:extLst>
          </p:cNvPr>
          <p:cNvSpPr txBox="1"/>
          <p:nvPr/>
        </p:nvSpPr>
        <p:spPr>
          <a:xfrm>
            <a:off x="635723" y="673859"/>
            <a:ext cx="990164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C0D0E"/>
                </a:solidFill>
                <a:effectLst/>
                <a:uLnTx/>
                <a:uFillTx/>
                <a:latin typeface="-apple-system"/>
                <a:ea typeface="+mn-ea"/>
                <a:cs typeface="+mn-cs"/>
              </a:rPr>
              <a:t>The purpose of splitting dataset into a training and testing set is to simulate real-world scenarios where you train your model on historical data and evaluate its performance on unseen future data.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C0D0E"/>
              </a:solidFill>
              <a:effectLst/>
              <a:uLnTx/>
              <a:uFillTx/>
              <a:latin typeface="-apple-system"/>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C0D0E"/>
                </a:solidFill>
                <a:effectLst/>
                <a:uLnTx/>
                <a:uFillTx/>
                <a:latin typeface="-apple-system"/>
                <a:ea typeface="+mn-ea"/>
                <a:cs typeface="+mn-cs"/>
              </a:rPr>
              <a:t>Create ARIMA with the training data in accordance with real-world scenario.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C8E9FBD-F0D5-7510-5CB9-5D1E3993CD80}"/>
              </a:ext>
            </a:extLst>
          </p:cNvPr>
          <p:cNvSpPr txBox="1"/>
          <p:nvPr/>
        </p:nvSpPr>
        <p:spPr>
          <a:xfrm>
            <a:off x="705390" y="218472"/>
            <a:ext cx="10101945" cy="461665"/>
          </a:xfrm>
          <a:prstGeom prst="rect">
            <a:avLst/>
          </a:prstGeom>
          <a:solidFill>
            <a:schemeClr val="accent6">
              <a:lumMod val="20000"/>
              <a:lumOff val="80000"/>
            </a:schemeClr>
          </a:solidFill>
        </p:spPr>
        <p:txBody>
          <a:bodyPr wrap="square">
            <a:sp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var(--theme-post-title-font-family, var(--theme-body-font-family))"/>
                <a:ea typeface="+mn-ea"/>
                <a:cs typeface="+mn-cs"/>
                <a:hlinkClick r:id="rId2">
                  <a:extLst>
                    <a:ext uri="{A12FA001-AC4F-418D-AE19-62706E023703}">
                      <ahyp:hlinkClr xmlns:ahyp="http://schemas.microsoft.com/office/drawing/2018/hyperlinkcolor" val="tx"/>
                    </a:ext>
                  </a:extLst>
                </a:hlinkClick>
              </a:rPr>
              <a:t>Should I select ARIMA parameters based on training data or the whole data?</a:t>
            </a:r>
            <a:endParaRPr kumimoji="0" lang="en-US" sz="2400" b="1" i="0" u="none" strike="noStrike" kern="1200" cap="none" spc="0" normalizeH="0" baseline="0" noProof="0" dirty="0">
              <a:ln>
                <a:noFill/>
              </a:ln>
              <a:solidFill>
                <a:prstClr val="black"/>
              </a:solidFill>
              <a:effectLst/>
              <a:uLnTx/>
              <a:uFillTx/>
              <a:latin typeface="-apple-system"/>
              <a:ea typeface="+mn-ea"/>
              <a:cs typeface="+mn-cs"/>
            </a:endParaRPr>
          </a:p>
        </p:txBody>
      </p:sp>
      <p:sp>
        <p:nvSpPr>
          <p:cNvPr id="12" name="TextBox 11">
            <a:extLst>
              <a:ext uri="{FF2B5EF4-FFF2-40B4-BE49-F238E27FC236}">
                <a16:creationId xmlns:a16="http://schemas.microsoft.com/office/drawing/2014/main" id="{6C688CF8-32A1-E71D-449A-86A1801AA59B}"/>
              </a:ext>
            </a:extLst>
          </p:cNvPr>
          <p:cNvSpPr txBox="1"/>
          <p:nvPr/>
        </p:nvSpPr>
        <p:spPr>
          <a:xfrm>
            <a:off x="705390" y="2274168"/>
            <a:ext cx="7872554" cy="461665"/>
          </a:xfrm>
          <a:prstGeom prst="rect">
            <a:avLst/>
          </a:prstGeom>
          <a:solidFill>
            <a:schemeClr val="accent6">
              <a:lumMod val="20000"/>
              <a:lumOff val="80000"/>
            </a:schemeClr>
          </a:solidFill>
        </p:spPr>
        <p:txBody>
          <a:bodyPr wrap="square">
            <a:sp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var(--theme-post-title-font-family, var(--theme-body-font-family))"/>
                <a:ea typeface="+mn-ea"/>
                <a:cs typeface="+mn-cs"/>
                <a:hlinkClick r:id="rId2">
                  <a:extLst>
                    <a:ext uri="{A12FA001-AC4F-418D-AE19-62706E023703}">
                      <ahyp:hlinkClr xmlns:ahyp="http://schemas.microsoft.com/office/drawing/2018/hyperlinkcolor" val="tx"/>
                    </a:ext>
                  </a:extLst>
                </a:hlinkClick>
              </a:rPr>
              <a:t>Should I predict ARIMA on training data or the whole data?</a:t>
            </a:r>
            <a:endParaRPr kumimoji="0" lang="en-US" sz="2400" b="1" i="0" u="none" strike="noStrike" kern="1200" cap="none" spc="0" normalizeH="0" baseline="0" noProof="0" dirty="0">
              <a:ln>
                <a:noFill/>
              </a:ln>
              <a:solidFill>
                <a:prstClr val="black"/>
              </a:solidFill>
              <a:effectLst/>
              <a:uLnTx/>
              <a:uFillTx/>
              <a:latin typeface="-apple-system"/>
              <a:ea typeface="+mn-ea"/>
              <a:cs typeface="+mn-cs"/>
            </a:endParaRPr>
          </a:p>
        </p:txBody>
      </p:sp>
      <p:sp>
        <p:nvSpPr>
          <p:cNvPr id="14" name="TextBox 13">
            <a:extLst>
              <a:ext uri="{FF2B5EF4-FFF2-40B4-BE49-F238E27FC236}">
                <a16:creationId xmlns:a16="http://schemas.microsoft.com/office/drawing/2014/main" id="{2CE115A6-0FCD-FB14-9560-DACE7D5E4ED2}"/>
              </a:ext>
            </a:extLst>
          </p:cNvPr>
          <p:cNvSpPr txBox="1"/>
          <p:nvPr/>
        </p:nvSpPr>
        <p:spPr>
          <a:xfrm>
            <a:off x="635723" y="2735833"/>
            <a:ext cx="1028482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C0D0E"/>
                </a:solidFill>
                <a:effectLst/>
                <a:uLnTx/>
                <a:uFillTx/>
                <a:latin typeface="-apple-system"/>
                <a:ea typeface="+mn-ea"/>
                <a:cs typeface="+mn-cs"/>
              </a:rPr>
              <a:t>Predict on the training data so you can compare to the training set.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5A3FA59-5173-5FD7-7969-4AA929C3BAFE}"/>
              </a:ext>
            </a:extLst>
          </p:cNvPr>
          <p:cNvSpPr txBox="1"/>
          <p:nvPr/>
        </p:nvSpPr>
        <p:spPr>
          <a:xfrm>
            <a:off x="705389" y="3505145"/>
            <a:ext cx="6096000" cy="461665"/>
          </a:xfrm>
          <a:prstGeom prst="rect">
            <a:avLst/>
          </a:prstGeom>
          <a:solidFill>
            <a:schemeClr val="accent6">
              <a:lumMod val="20000"/>
              <a:lumOff val="80000"/>
            </a:schemeClr>
          </a:solidFill>
          <a:ln>
            <a:solidFill>
              <a:schemeClr val="accent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oogle Sans"/>
                <a:ea typeface="+mn-ea"/>
                <a:cs typeface="+mn-cs"/>
              </a:rPr>
              <a:t>How do I know if my ARIMA model is good?</a:t>
            </a:r>
            <a:endParaRPr kumimoji="0" lang="en-US" sz="2400" b="1"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6" name="TextBox 15">
            <a:extLst>
              <a:ext uri="{FF2B5EF4-FFF2-40B4-BE49-F238E27FC236}">
                <a16:creationId xmlns:a16="http://schemas.microsoft.com/office/drawing/2014/main" id="{CC193455-F52B-B9F5-34EE-E666358A45EA}"/>
              </a:ext>
            </a:extLst>
          </p:cNvPr>
          <p:cNvSpPr txBox="1"/>
          <p:nvPr/>
        </p:nvSpPr>
        <p:spPr>
          <a:xfrm>
            <a:off x="635723" y="4079075"/>
            <a:ext cx="10171612"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7"/>
                </a:solidFill>
                <a:effectLst/>
                <a:uLnTx/>
                <a:uFillTx/>
                <a:latin typeface="Google Sans"/>
                <a:ea typeface="+mn-ea"/>
                <a:cs typeface="+mn-cs"/>
              </a:rPr>
              <a:t>1. ACF of the residuals. For a good model, </a:t>
            </a:r>
            <a:r>
              <a:rPr kumimoji="0" lang="en-US" sz="1800" b="0" i="0" u="none" strike="noStrike" kern="1200" cap="none" spc="0" normalizeH="0" baseline="0" noProof="0" dirty="0">
                <a:ln>
                  <a:noFill/>
                </a:ln>
                <a:solidFill>
                  <a:srgbClr val="040C28"/>
                </a:solidFill>
                <a:effectLst/>
                <a:uLnTx/>
                <a:uFillTx/>
                <a:latin typeface="Google Sans"/>
                <a:ea typeface="+mn-ea"/>
                <a:cs typeface="+mn-cs"/>
              </a:rPr>
              <a:t>all autocorrelations for the residual series should be non-significant</a:t>
            </a:r>
            <a:r>
              <a:rPr kumimoji="0" lang="en-US" sz="1800" b="0" i="0" u="none" strike="noStrike" kern="1200" cap="none" spc="0" normalizeH="0" baseline="0" noProof="0" dirty="0">
                <a:ln>
                  <a:noFill/>
                </a:ln>
                <a:solidFill>
                  <a:srgbClr val="474747"/>
                </a:solidFill>
                <a:effectLst/>
                <a:uLnTx/>
                <a:uFillTx/>
                <a:latin typeface="Google Sans"/>
                <a:ea typeface="+mn-ea"/>
                <a:cs typeface="+mn-cs"/>
              </a:rPr>
              <a:t>. If this isn't the case, you need to try a different model.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7"/>
              </a:solidFill>
              <a:effectLst/>
              <a:uLnTx/>
              <a:uFillTx/>
              <a:latin typeface="Google San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74747"/>
                </a:solidFill>
                <a:effectLst/>
                <a:uLnTx/>
                <a:uFillTx/>
                <a:latin typeface="Google Sans"/>
                <a:ea typeface="+mn-ea"/>
                <a:cs typeface="+mn-cs"/>
              </a:rPr>
              <a:t>2. </a:t>
            </a:r>
            <a:r>
              <a:rPr kumimoji="0" lang="en-US" sz="1800" b="1" i="0" u="none" strike="noStrike" kern="1200" cap="none" spc="0" normalizeH="0" baseline="0" noProof="0" dirty="0">
                <a:ln>
                  <a:noFill/>
                </a:ln>
                <a:solidFill>
                  <a:srgbClr val="474747"/>
                </a:solidFill>
                <a:effectLst/>
                <a:uLnTx/>
                <a:uFillTx/>
                <a:latin typeface="Google Sans"/>
                <a:ea typeface="+mn-ea"/>
                <a:cs typeface="+mn-cs"/>
              </a:rPr>
              <a:t>Box-Pierce (</a:t>
            </a:r>
            <a:r>
              <a:rPr kumimoji="0" lang="en-US" sz="1800" b="1" i="0" u="none" strike="noStrike" kern="1200" cap="none" spc="0" normalizeH="0" baseline="0" noProof="0" dirty="0" err="1">
                <a:ln>
                  <a:noFill/>
                </a:ln>
                <a:solidFill>
                  <a:srgbClr val="474747"/>
                </a:solidFill>
                <a:effectLst/>
                <a:uLnTx/>
                <a:uFillTx/>
                <a:latin typeface="Google Sans"/>
                <a:ea typeface="+mn-ea"/>
                <a:cs typeface="+mn-cs"/>
              </a:rPr>
              <a:t>Ljung</a:t>
            </a:r>
            <a:r>
              <a:rPr kumimoji="0" lang="en-US" sz="1800" b="1" i="0" u="none" strike="noStrike" kern="1200" cap="none" spc="0" normalizeH="0" baseline="0" noProof="0" dirty="0">
                <a:ln>
                  <a:noFill/>
                </a:ln>
                <a:solidFill>
                  <a:srgbClr val="474747"/>
                </a:solidFill>
                <a:effectLst/>
                <a:uLnTx/>
                <a:uFillTx/>
                <a:latin typeface="Google Sans"/>
                <a:ea typeface="+mn-ea"/>
                <a:cs typeface="+mn-cs"/>
              </a:rPr>
              <a:t>) Test.  </a:t>
            </a:r>
            <a:r>
              <a:rPr kumimoji="0" lang="en-US" sz="1800" b="0" i="0" u="none" strike="noStrike" kern="1200" cap="none" spc="0" normalizeH="0" baseline="0" noProof="0" dirty="0">
                <a:ln>
                  <a:noFill/>
                </a:ln>
                <a:solidFill>
                  <a:srgbClr val="474747"/>
                </a:solidFill>
                <a:effectLst/>
                <a:uLnTx/>
                <a:uFillTx/>
                <a:latin typeface="Google Sans"/>
                <a:ea typeface="+mn-ea"/>
                <a:cs typeface="+mn-cs"/>
              </a:rPr>
              <a:t>The tests shows possible residual autocorrelation at various lags.</a:t>
            </a:r>
            <a:endParaRPr kumimoji="0" lang="en-US" sz="1800" b="0" i="0" u="none" strike="noStrike" kern="1200" cap="none" spc="0" normalizeH="0" baseline="0" noProof="0" dirty="0">
              <a:ln>
                <a:noFill/>
              </a:ln>
              <a:solidFill>
                <a:srgbClr val="1F1F1F"/>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2796248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1.3319"/>
  <p:tag name="SLIDO_PRESENTATION_ID" val="00000000-0000-0000-0000-000000000000"/>
  <p:tag name="SLIDO_EVENT_UUID" val="c237f4b0-82e1-4b7b-bffd-abd90851ea6e"/>
  <p:tag name="SLIDO_EVENT_SECTION_UUID" val="afef29b8-fc06-4ca6-aaca-6c44ba11cce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b2b8ef4-cbcb-485b-b25d-5e6dddf9f1f4">
      <Terms xmlns="http://schemas.microsoft.com/office/infopath/2007/PartnerControls"/>
    </lcf76f155ced4ddcb4097134ff3c332f>
    <TaxCatchAll xmlns="5219d4c8-795e-442d-a545-1d1cf73404a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D04D210519E44F9FB2C656DF5B995E" ma:contentTypeVersion="14" ma:contentTypeDescription="Create a new document." ma:contentTypeScope="" ma:versionID="8fcb5425bca7e86b5213571feb7340e2">
  <xsd:schema xmlns:xsd="http://www.w3.org/2001/XMLSchema" xmlns:xs="http://www.w3.org/2001/XMLSchema" xmlns:p="http://schemas.microsoft.com/office/2006/metadata/properties" xmlns:ns2="5219d4c8-795e-442d-a545-1d1cf73404ab" xmlns:ns3="ab2b8ef4-cbcb-485b-b25d-5e6dddf9f1f4" targetNamespace="http://schemas.microsoft.com/office/2006/metadata/properties" ma:root="true" ma:fieldsID="a650b749ff5850013e58798af698b16a" ns2:_="" ns3:_="">
    <xsd:import namespace="5219d4c8-795e-442d-a545-1d1cf73404ab"/>
    <xsd:import namespace="ab2b8ef4-cbcb-485b-b25d-5e6dddf9f1f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19d4c8-795e-442d-a545-1d1cf73404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9dee2c58-c746-49b0-9f46-573220e7d6dd}" ma:internalName="TaxCatchAll" ma:showField="CatchAllData" ma:web="5219d4c8-795e-442d-a545-1d1cf73404a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2b8ef4-cbcb-485b-b25d-5e6dddf9f1f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acb2b71a-ac8b-4347-9f63-f75d234e2459"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1F0981-0CA4-479C-832D-19CF5B5828B8}">
  <ds:schemaRefs>
    <ds:schemaRef ds:uri="http://schemas.microsoft.com/sharepoint/v3/contenttype/forms"/>
  </ds:schemaRefs>
</ds:datastoreItem>
</file>

<file path=customXml/itemProps2.xml><?xml version="1.0" encoding="utf-8"?>
<ds:datastoreItem xmlns:ds="http://schemas.openxmlformats.org/officeDocument/2006/customXml" ds:itemID="{56C23BB5-62DB-455E-AB4C-A952DF03DEBF}">
  <ds:schemaRefs>
    <ds:schemaRef ds:uri="http://schemas.microsoft.com/office/2006/metadata/properties"/>
    <ds:schemaRef ds:uri="http://schemas.microsoft.com/office/infopath/2007/PartnerControls"/>
    <ds:schemaRef ds:uri="ab2b8ef4-cbcb-485b-b25d-5e6dddf9f1f4"/>
    <ds:schemaRef ds:uri="5219d4c8-795e-442d-a545-1d1cf73404ab"/>
  </ds:schemaRefs>
</ds:datastoreItem>
</file>

<file path=customXml/itemProps3.xml><?xml version="1.0" encoding="utf-8"?>
<ds:datastoreItem xmlns:ds="http://schemas.openxmlformats.org/officeDocument/2006/customXml" ds:itemID="{3363B29E-EE65-41B5-8D64-65A68B8D43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19d4c8-795e-442d-a545-1d1cf73404ab"/>
    <ds:schemaRef ds:uri="ab2b8ef4-cbcb-485b-b25d-5e6dddf9f1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10196</TotalTime>
  <Words>11150</Words>
  <Application>Microsoft Office PowerPoint</Application>
  <PresentationFormat>Widescreen</PresentationFormat>
  <Paragraphs>867</Paragraphs>
  <Slides>67</Slides>
  <Notes>0</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WELCOME TO D213</vt:lpstr>
      <vt:lpstr>PowerPoint Presentation</vt:lpstr>
      <vt:lpstr>R - Resources</vt:lpstr>
      <vt:lpstr>PowerPoint Presentation</vt:lpstr>
      <vt:lpstr>Is a Time Series Supervised or Unsupervised?</vt:lpstr>
      <vt:lpstr>PowerPoint Presentation</vt:lpstr>
      <vt:lpstr>PowerPoint Presentation</vt:lpstr>
      <vt:lpstr>PowerPoint Presentation</vt:lpstr>
      <vt:lpstr>PowerPoint Presentation</vt:lpstr>
      <vt:lpstr>PowerPoint Presentation</vt:lpstr>
      <vt:lpstr>Time Series Analysis Using ARIMA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Festus Elleh</dc:creator>
  <cp:lastModifiedBy>Dr. Festus Elleh</cp:lastModifiedBy>
  <cp:revision>10</cp:revision>
  <dcterms:created xsi:type="dcterms:W3CDTF">2022-08-17T20:30:56Z</dcterms:created>
  <dcterms:modified xsi:type="dcterms:W3CDTF">2025-03-07T01:59:48Z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1.5.1.3319</vt:lpwstr>
  </property>
  <property fmtid="{D5CDD505-2E9C-101B-9397-08002B2CF9AE}" pid="3" name="ContentTypeId">
    <vt:lpwstr>0x0101006DD04D210519E44F9FB2C656DF5B995E</vt:lpwstr>
  </property>
</Properties>
</file>